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73"/>
  </p:notesMasterIdLst>
  <p:sldIdLst>
    <p:sldId id="292" r:id="rId3"/>
    <p:sldId id="587" r:id="rId4"/>
    <p:sldId id="677" r:id="rId5"/>
    <p:sldId id="683" r:id="rId6"/>
    <p:sldId id="682" r:id="rId7"/>
    <p:sldId id="684" r:id="rId8"/>
    <p:sldId id="685" r:id="rId9"/>
    <p:sldId id="729" r:id="rId10"/>
    <p:sldId id="686" r:id="rId11"/>
    <p:sldId id="687" r:id="rId12"/>
    <p:sldId id="730" r:id="rId13"/>
    <p:sldId id="689" r:id="rId14"/>
    <p:sldId id="731" r:id="rId15"/>
    <p:sldId id="690" r:id="rId16"/>
    <p:sldId id="732" r:id="rId17"/>
    <p:sldId id="692" r:id="rId18"/>
    <p:sldId id="691" r:id="rId19"/>
    <p:sldId id="733" r:id="rId20"/>
    <p:sldId id="735" r:id="rId21"/>
    <p:sldId id="736" r:id="rId22"/>
    <p:sldId id="681" r:id="rId23"/>
    <p:sldId id="694" r:id="rId24"/>
    <p:sldId id="695" r:id="rId25"/>
    <p:sldId id="698" r:id="rId26"/>
    <p:sldId id="699" r:id="rId27"/>
    <p:sldId id="696" r:id="rId28"/>
    <p:sldId id="701" r:id="rId29"/>
    <p:sldId id="702" r:id="rId30"/>
    <p:sldId id="703" r:id="rId31"/>
    <p:sldId id="704" r:id="rId32"/>
    <p:sldId id="705" r:id="rId33"/>
    <p:sldId id="707" r:id="rId34"/>
    <p:sldId id="709" r:id="rId35"/>
    <p:sldId id="710" r:id="rId36"/>
    <p:sldId id="708" r:id="rId37"/>
    <p:sldId id="738" r:id="rId38"/>
    <p:sldId id="737" r:id="rId39"/>
    <p:sldId id="764" r:id="rId40"/>
    <p:sldId id="769" r:id="rId41"/>
    <p:sldId id="740" r:id="rId42"/>
    <p:sldId id="711" r:id="rId43"/>
    <p:sldId id="712" r:id="rId44"/>
    <p:sldId id="717" r:id="rId45"/>
    <p:sldId id="718" r:id="rId46"/>
    <p:sldId id="720" r:id="rId47"/>
    <p:sldId id="719" r:id="rId48"/>
    <p:sldId id="746" r:id="rId49"/>
    <p:sldId id="743" r:id="rId50"/>
    <p:sldId id="744" r:id="rId51"/>
    <p:sldId id="745" r:id="rId52"/>
    <p:sldId id="747" r:id="rId53"/>
    <p:sldId id="748" r:id="rId54"/>
    <p:sldId id="749" r:id="rId55"/>
    <p:sldId id="750" r:id="rId56"/>
    <p:sldId id="751" r:id="rId57"/>
    <p:sldId id="752" r:id="rId58"/>
    <p:sldId id="753" r:id="rId59"/>
    <p:sldId id="754" r:id="rId60"/>
    <p:sldId id="755" r:id="rId61"/>
    <p:sldId id="756" r:id="rId62"/>
    <p:sldId id="757" r:id="rId63"/>
    <p:sldId id="728" r:id="rId64"/>
    <p:sldId id="770" r:id="rId65"/>
    <p:sldId id="758" r:id="rId66"/>
    <p:sldId id="759" r:id="rId67"/>
    <p:sldId id="771" r:id="rId68"/>
    <p:sldId id="766" r:id="rId69"/>
    <p:sldId id="772" r:id="rId70"/>
    <p:sldId id="767" r:id="rId71"/>
    <p:sldId id="713" r:id="rId7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EA5A9-0593-43B8-8829-2904ADED7CB5}" v="9" dt="2021-06-01T17:05:51.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4694"/>
  </p:normalViewPr>
  <p:slideViewPr>
    <p:cSldViewPr snapToGrid="0" snapToObjects="1">
      <p:cViewPr varScale="1">
        <p:scale>
          <a:sx n="152" d="100"/>
          <a:sy n="152" d="100"/>
        </p:scale>
        <p:origin x="69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DB5EA5A9-0593-43B8-8829-2904ADED7CB5}"/>
    <pc:docChg chg="undo custSel addSld delSld modSld">
      <pc:chgData name="ALEXANDRE" userId="734048d45b8f99b5" providerId="LiveId" clId="{DB5EA5A9-0593-43B8-8829-2904ADED7CB5}" dt="2021-06-01T17:05:56.059" v="38" actId="47"/>
      <pc:docMkLst>
        <pc:docMk/>
      </pc:docMkLst>
      <pc:sldChg chg="del">
        <pc:chgData name="ALEXANDRE" userId="734048d45b8f99b5" providerId="LiveId" clId="{DB5EA5A9-0593-43B8-8829-2904ADED7CB5}" dt="2021-06-01T17:03:54.821" v="0" actId="47"/>
        <pc:sldMkLst>
          <pc:docMk/>
          <pc:sldMk cId="2055757578" sldId="296"/>
        </pc:sldMkLst>
      </pc:sldChg>
      <pc:sldChg chg="del">
        <pc:chgData name="ALEXANDRE" userId="734048d45b8f99b5" providerId="LiveId" clId="{DB5EA5A9-0593-43B8-8829-2904ADED7CB5}" dt="2021-06-01T17:03:54.821" v="0" actId="47"/>
        <pc:sldMkLst>
          <pc:docMk/>
          <pc:sldMk cId="3463056316" sldId="545"/>
        </pc:sldMkLst>
      </pc:sldChg>
      <pc:sldChg chg="del">
        <pc:chgData name="ALEXANDRE" userId="734048d45b8f99b5" providerId="LiveId" clId="{DB5EA5A9-0593-43B8-8829-2904ADED7CB5}" dt="2021-06-01T17:03:54.821" v="0" actId="47"/>
        <pc:sldMkLst>
          <pc:docMk/>
          <pc:sldMk cId="3332775968" sldId="546"/>
        </pc:sldMkLst>
      </pc:sldChg>
      <pc:sldChg chg="del">
        <pc:chgData name="ALEXANDRE" userId="734048d45b8f99b5" providerId="LiveId" clId="{DB5EA5A9-0593-43B8-8829-2904ADED7CB5}" dt="2021-06-01T17:03:54.821" v="0" actId="47"/>
        <pc:sldMkLst>
          <pc:docMk/>
          <pc:sldMk cId="326823679" sldId="547"/>
        </pc:sldMkLst>
      </pc:sldChg>
      <pc:sldChg chg="del">
        <pc:chgData name="ALEXANDRE" userId="734048d45b8f99b5" providerId="LiveId" clId="{DB5EA5A9-0593-43B8-8829-2904ADED7CB5}" dt="2021-06-01T17:03:54.821" v="0" actId="47"/>
        <pc:sldMkLst>
          <pc:docMk/>
          <pc:sldMk cId="3294751410" sldId="548"/>
        </pc:sldMkLst>
      </pc:sldChg>
      <pc:sldChg chg="del">
        <pc:chgData name="ALEXANDRE" userId="734048d45b8f99b5" providerId="LiveId" clId="{DB5EA5A9-0593-43B8-8829-2904ADED7CB5}" dt="2021-06-01T17:03:54.821" v="0" actId="47"/>
        <pc:sldMkLst>
          <pc:docMk/>
          <pc:sldMk cId="1555991479" sldId="549"/>
        </pc:sldMkLst>
      </pc:sldChg>
      <pc:sldChg chg="del">
        <pc:chgData name="ALEXANDRE" userId="734048d45b8f99b5" providerId="LiveId" clId="{DB5EA5A9-0593-43B8-8829-2904ADED7CB5}" dt="2021-06-01T17:03:54.821" v="0" actId="47"/>
        <pc:sldMkLst>
          <pc:docMk/>
          <pc:sldMk cId="4209490477" sldId="550"/>
        </pc:sldMkLst>
      </pc:sldChg>
      <pc:sldChg chg="del">
        <pc:chgData name="ALEXANDRE" userId="734048d45b8f99b5" providerId="LiveId" clId="{DB5EA5A9-0593-43B8-8829-2904ADED7CB5}" dt="2021-06-01T17:03:54.821" v="0" actId="47"/>
        <pc:sldMkLst>
          <pc:docMk/>
          <pc:sldMk cId="457819830" sldId="551"/>
        </pc:sldMkLst>
      </pc:sldChg>
      <pc:sldChg chg="del">
        <pc:chgData name="ALEXANDRE" userId="734048d45b8f99b5" providerId="LiveId" clId="{DB5EA5A9-0593-43B8-8829-2904ADED7CB5}" dt="2021-06-01T17:03:54.821" v="0" actId="47"/>
        <pc:sldMkLst>
          <pc:docMk/>
          <pc:sldMk cId="3800748208" sldId="552"/>
        </pc:sldMkLst>
      </pc:sldChg>
      <pc:sldChg chg="del">
        <pc:chgData name="ALEXANDRE" userId="734048d45b8f99b5" providerId="LiveId" clId="{DB5EA5A9-0593-43B8-8829-2904ADED7CB5}" dt="2021-06-01T17:03:54.821" v="0" actId="47"/>
        <pc:sldMkLst>
          <pc:docMk/>
          <pc:sldMk cId="2883524319" sldId="553"/>
        </pc:sldMkLst>
      </pc:sldChg>
      <pc:sldChg chg="del">
        <pc:chgData name="ALEXANDRE" userId="734048d45b8f99b5" providerId="LiveId" clId="{DB5EA5A9-0593-43B8-8829-2904ADED7CB5}" dt="2021-06-01T17:03:54.821" v="0" actId="47"/>
        <pc:sldMkLst>
          <pc:docMk/>
          <pc:sldMk cId="1336020119" sldId="554"/>
        </pc:sldMkLst>
      </pc:sldChg>
      <pc:sldChg chg="del">
        <pc:chgData name="ALEXANDRE" userId="734048d45b8f99b5" providerId="LiveId" clId="{DB5EA5A9-0593-43B8-8829-2904ADED7CB5}" dt="2021-06-01T17:03:54.821" v="0" actId="47"/>
        <pc:sldMkLst>
          <pc:docMk/>
          <pc:sldMk cId="321588537" sldId="555"/>
        </pc:sldMkLst>
      </pc:sldChg>
      <pc:sldChg chg="del">
        <pc:chgData name="ALEXANDRE" userId="734048d45b8f99b5" providerId="LiveId" clId="{DB5EA5A9-0593-43B8-8829-2904ADED7CB5}" dt="2021-06-01T17:03:54.821" v="0" actId="47"/>
        <pc:sldMkLst>
          <pc:docMk/>
          <pc:sldMk cId="2894016887" sldId="556"/>
        </pc:sldMkLst>
      </pc:sldChg>
      <pc:sldChg chg="del">
        <pc:chgData name="ALEXANDRE" userId="734048d45b8f99b5" providerId="LiveId" clId="{DB5EA5A9-0593-43B8-8829-2904ADED7CB5}" dt="2021-06-01T17:03:54.821" v="0" actId="47"/>
        <pc:sldMkLst>
          <pc:docMk/>
          <pc:sldMk cId="51669455" sldId="557"/>
        </pc:sldMkLst>
      </pc:sldChg>
      <pc:sldChg chg="del">
        <pc:chgData name="ALEXANDRE" userId="734048d45b8f99b5" providerId="LiveId" clId="{DB5EA5A9-0593-43B8-8829-2904ADED7CB5}" dt="2021-06-01T17:03:54.821" v="0" actId="47"/>
        <pc:sldMkLst>
          <pc:docMk/>
          <pc:sldMk cId="3958220967" sldId="558"/>
        </pc:sldMkLst>
      </pc:sldChg>
      <pc:sldChg chg="del">
        <pc:chgData name="ALEXANDRE" userId="734048d45b8f99b5" providerId="LiveId" clId="{DB5EA5A9-0593-43B8-8829-2904ADED7CB5}" dt="2021-06-01T17:03:54.821" v="0" actId="47"/>
        <pc:sldMkLst>
          <pc:docMk/>
          <pc:sldMk cId="3848656978" sldId="559"/>
        </pc:sldMkLst>
      </pc:sldChg>
      <pc:sldChg chg="del">
        <pc:chgData name="ALEXANDRE" userId="734048d45b8f99b5" providerId="LiveId" clId="{DB5EA5A9-0593-43B8-8829-2904ADED7CB5}" dt="2021-06-01T17:03:54.821" v="0" actId="47"/>
        <pc:sldMkLst>
          <pc:docMk/>
          <pc:sldMk cId="3775805321" sldId="560"/>
        </pc:sldMkLst>
      </pc:sldChg>
      <pc:sldChg chg="del">
        <pc:chgData name="ALEXANDRE" userId="734048d45b8f99b5" providerId="LiveId" clId="{DB5EA5A9-0593-43B8-8829-2904ADED7CB5}" dt="2021-06-01T17:03:54.821" v="0" actId="47"/>
        <pc:sldMkLst>
          <pc:docMk/>
          <pc:sldMk cId="1759970471" sldId="561"/>
        </pc:sldMkLst>
      </pc:sldChg>
      <pc:sldChg chg="del">
        <pc:chgData name="ALEXANDRE" userId="734048d45b8f99b5" providerId="LiveId" clId="{DB5EA5A9-0593-43B8-8829-2904ADED7CB5}" dt="2021-06-01T17:03:54.821" v="0" actId="47"/>
        <pc:sldMkLst>
          <pc:docMk/>
          <pc:sldMk cId="1193984336" sldId="562"/>
        </pc:sldMkLst>
      </pc:sldChg>
      <pc:sldChg chg="del">
        <pc:chgData name="ALEXANDRE" userId="734048d45b8f99b5" providerId="LiveId" clId="{DB5EA5A9-0593-43B8-8829-2904ADED7CB5}" dt="2021-06-01T17:03:54.821" v="0" actId="47"/>
        <pc:sldMkLst>
          <pc:docMk/>
          <pc:sldMk cId="1804547362" sldId="563"/>
        </pc:sldMkLst>
      </pc:sldChg>
      <pc:sldChg chg="del">
        <pc:chgData name="ALEXANDRE" userId="734048d45b8f99b5" providerId="LiveId" clId="{DB5EA5A9-0593-43B8-8829-2904ADED7CB5}" dt="2021-06-01T17:03:54.821" v="0" actId="47"/>
        <pc:sldMkLst>
          <pc:docMk/>
          <pc:sldMk cId="4234939779" sldId="564"/>
        </pc:sldMkLst>
      </pc:sldChg>
      <pc:sldChg chg="del">
        <pc:chgData name="ALEXANDRE" userId="734048d45b8f99b5" providerId="LiveId" clId="{DB5EA5A9-0593-43B8-8829-2904ADED7CB5}" dt="2021-06-01T17:03:54.821" v="0" actId="47"/>
        <pc:sldMkLst>
          <pc:docMk/>
          <pc:sldMk cId="1373979562" sldId="565"/>
        </pc:sldMkLst>
      </pc:sldChg>
      <pc:sldChg chg="del">
        <pc:chgData name="ALEXANDRE" userId="734048d45b8f99b5" providerId="LiveId" clId="{DB5EA5A9-0593-43B8-8829-2904ADED7CB5}" dt="2021-06-01T17:03:54.821" v="0" actId="47"/>
        <pc:sldMkLst>
          <pc:docMk/>
          <pc:sldMk cId="2279399948" sldId="567"/>
        </pc:sldMkLst>
      </pc:sldChg>
      <pc:sldChg chg="del">
        <pc:chgData name="ALEXANDRE" userId="734048d45b8f99b5" providerId="LiveId" clId="{DB5EA5A9-0593-43B8-8829-2904ADED7CB5}" dt="2021-06-01T17:03:54.821" v="0" actId="47"/>
        <pc:sldMkLst>
          <pc:docMk/>
          <pc:sldMk cId="1876644046" sldId="568"/>
        </pc:sldMkLst>
      </pc:sldChg>
      <pc:sldChg chg="del">
        <pc:chgData name="ALEXANDRE" userId="734048d45b8f99b5" providerId="LiveId" clId="{DB5EA5A9-0593-43B8-8829-2904ADED7CB5}" dt="2021-06-01T17:03:54.821" v="0" actId="47"/>
        <pc:sldMkLst>
          <pc:docMk/>
          <pc:sldMk cId="3133524901" sldId="569"/>
        </pc:sldMkLst>
      </pc:sldChg>
      <pc:sldChg chg="del">
        <pc:chgData name="ALEXANDRE" userId="734048d45b8f99b5" providerId="LiveId" clId="{DB5EA5A9-0593-43B8-8829-2904ADED7CB5}" dt="2021-06-01T17:03:54.821" v="0" actId="47"/>
        <pc:sldMkLst>
          <pc:docMk/>
          <pc:sldMk cId="2432069448" sldId="570"/>
        </pc:sldMkLst>
      </pc:sldChg>
      <pc:sldChg chg="del">
        <pc:chgData name="ALEXANDRE" userId="734048d45b8f99b5" providerId="LiveId" clId="{DB5EA5A9-0593-43B8-8829-2904ADED7CB5}" dt="2021-06-01T17:03:54.821" v="0" actId="47"/>
        <pc:sldMkLst>
          <pc:docMk/>
          <pc:sldMk cId="2451703877" sldId="571"/>
        </pc:sldMkLst>
      </pc:sldChg>
      <pc:sldChg chg="del">
        <pc:chgData name="ALEXANDRE" userId="734048d45b8f99b5" providerId="LiveId" clId="{DB5EA5A9-0593-43B8-8829-2904ADED7CB5}" dt="2021-06-01T17:03:54.821" v="0" actId="47"/>
        <pc:sldMkLst>
          <pc:docMk/>
          <pc:sldMk cId="3994785097" sldId="572"/>
        </pc:sldMkLst>
      </pc:sldChg>
      <pc:sldChg chg="del">
        <pc:chgData name="ALEXANDRE" userId="734048d45b8f99b5" providerId="LiveId" clId="{DB5EA5A9-0593-43B8-8829-2904ADED7CB5}" dt="2021-06-01T17:03:54.821" v="0" actId="47"/>
        <pc:sldMkLst>
          <pc:docMk/>
          <pc:sldMk cId="229077456" sldId="573"/>
        </pc:sldMkLst>
      </pc:sldChg>
      <pc:sldChg chg="del">
        <pc:chgData name="ALEXANDRE" userId="734048d45b8f99b5" providerId="LiveId" clId="{DB5EA5A9-0593-43B8-8829-2904ADED7CB5}" dt="2021-06-01T17:03:54.821" v="0" actId="47"/>
        <pc:sldMkLst>
          <pc:docMk/>
          <pc:sldMk cId="2042172209" sldId="574"/>
        </pc:sldMkLst>
      </pc:sldChg>
      <pc:sldChg chg="del">
        <pc:chgData name="ALEXANDRE" userId="734048d45b8f99b5" providerId="LiveId" clId="{DB5EA5A9-0593-43B8-8829-2904ADED7CB5}" dt="2021-06-01T17:03:54.821" v="0" actId="47"/>
        <pc:sldMkLst>
          <pc:docMk/>
          <pc:sldMk cId="1265808464" sldId="575"/>
        </pc:sldMkLst>
      </pc:sldChg>
      <pc:sldChg chg="del">
        <pc:chgData name="ALEXANDRE" userId="734048d45b8f99b5" providerId="LiveId" clId="{DB5EA5A9-0593-43B8-8829-2904ADED7CB5}" dt="2021-06-01T17:03:54.821" v="0" actId="47"/>
        <pc:sldMkLst>
          <pc:docMk/>
          <pc:sldMk cId="511663408" sldId="576"/>
        </pc:sldMkLst>
      </pc:sldChg>
      <pc:sldChg chg="del">
        <pc:chgData name="ALEXANDRE" userId="734048d45b8f99b5" providerId="LiveId" clId="{DB5EA5A9-0593-43B8-8829-2904ADED7CB5}" dt="2021-06-01T17:03:54.821" v="0" actId="47"/>
        <pc:sldMkLst>
          <pc:docMk/>
          <pc:sldMk cId="3360388869" sldId="577"/>
        </pc:sldMkLst>
      </pc:sldChg>
      <pc:sldChg chg="del">
        <pc:chgData name="ALEXANDRE" userId="734048d45b8f99b5" providerId="LiveId" clId="{DB5EA5A9-0593-43B8-8829-2904ADED7CB5}" dt="2021-06-01T17:03:54.821" v="0" actId="47"/>
        <pc:sldMkLst>
          <pc:docMk/>
          <pc:sldMk cId="2631772216" sldId="578"/>
        </pc:sldMkLst>
      </pc:sldChg>
      <pc:sldChg chg="del">
        <pc:chgData name="ALEXANDRE" userId="734048d45b8f99b5" providerId="LiveId" clId="{DB5EA5A9-0593-43B8-8829-2904ADED7CB5}" dt="2021-06-01T17:03:54.821" v="0" actId="47"/>
        <pc:sldMkLst>
          <pc:docMk/>
          <pc:sldMk cId="3499402952" sldId="579"/>
        </pc:sldMkLst>
      </pc:sldChg>
      <pc:sldChg chg="del">
        <pc:chgData name="ALEXANDRE" userId="734048d45b8f99b5" providerId="LiveId" clId="{DB5EA5A9-0593-43B8-8829-2904ADED7CB5}" dt="2021-06-01T17:03:54.821" v="0" actId="47"/>
        <pc:sldMkLst>
          <pc:docMk/>
          <pc:sldMk cId="3719121496" sldId="580"/>
        </pc:sldMkLst>
      </pc:sldChg>
      <pc:sldChg chg="del">
        <pc:chgData name="ALEXANDRE" userId="734048d45b8f99b5" providerId="LiveId" clId="{DB5EA5A9-0593-43B8-8829-2904ADED7CB5}" dt="2021-06-01T17:03:54.821" v="0" actId="47"/>
        <pc:sldMkLst>
          <pc:docMk/>
          <pc:sldMk cId="3866755418" sldId="581"/>
        </pc:sldMkLst>
      </pc:sldChg>
      <pc:sldChg chg="del">
        <pc:chgData name="ALEXANDRE" userId="734048d45b8f99b5" providerId="LiveId" clId="{DB5EA5A9-0593-43B8-8829-2904ADED7CB5}" dt="2021-06-01T17:03:54.821" v="0" actId="47"/>
        <pc:sldMkLst>
          <pc:docMk/>
          <pc:sldMk cId="2024584890" sldId="582"/>
        </pc:sldMkLst>
      </pc:sldChg>
      <pc:sldChg chg="del">
        <pc:chgData name="ALEXANDRE" userId="734048d45b8f99b5" providerId="LiveId" clId="{DB5EA5A9-0593-43B8-8829-2904ADED7CB5}" dt="2021-06-01T17:03:54.821" v="0" actId="47"/>
        <pc:sldMkLst>
          <pc:docMk/>
          <pc:sldMk cId="2615260541" sldId="583"/>
        </pc:sldMkLst>
      </pc:sldChg>
      <pc:sldChg chg="del">
        <pc:chgData name="ALEXANDRE" userId="734048d45b8f99b5" providerId="LiveId" clId="{DB5EA5A9-0593-43B8-8829-2904ADED7CB5}" dt="2021-06-01T17:03:54.821" v="0" actId="47"/>
        <pc:sldMkLst>
          <pc:docMk/>
          <pc:sldMk cId="1151126361" sldId="584"/>
        </pc:sldMkLst>
      </pc:sldChg>
      <pc:sldChg chg="del">
        <pc:chgData name="ALEXANDRE" userId="734048d45b8f99b5" providerId="LiveId" clId="{DB5EA5A9-0593-43B8-8829-2904ADED7CB5}" dt="2021-06-01T17:03:54.821" v="0" actId="47"/>
        <pc:sldMkLst>
          <pc:docMk/>
          <pc:sldMk cId="3575414206" sldId="585"/>
        </pc:sldMkLst>
      </pc:sldChg>
      <pc:sldChg chg="del">
        <pc:chgData name="ALEXANDRE" userId="734048d45b8f99b5" providerId="LiveId" clId="{DB5EA5A9-0593-43B8-8829-2904ADED7CB5}" dt="2021-06-01T17:03:54.821" v="0" actId="47"/>
        <pc:sldMkLst>
          <pc:docMk/>
          <pc:sldMk cId="2035871949" sldId="586"/>
        </pc:sldMkLst>
      </pc:sldChg>
      <pc:sldChg chg="modSp add del mod">
        <pc:chgData name="ALEXANDRE" userId="734048d45b8f99b5" providerId="LiveId" clId="{DB5EA5A9-0593-43B8-8829-2904ADED7CB5}" dt="2021-06-01T17:04:50.427" v="31" actId="27636"/>
        <pc:sldMkLst>
          <pc:docMk/>
          <pc:sldMk cId="3662866117" sldId="587"/>
        </pc:sldMkLst>
        <pc:spChg chg="mod">
          <ac:chgData name="ALEXANDRE" userId="734048d45b8f99b5" providerId="LiveId" clId="{DB5EA5A9-0593-43B8-8829-2904ADED7CB5}" dt="2021-06-01T17:04:50.427" v="31" actId="27636"/>
          <ac:spMkLst>
            <pc:docMk/>
            <pc:sldMk cId="3662866117" sldId="587"/>
            <ac:spMk id="4" creationId="{10FC7B3D-DECB-6B4A-B36D-F34E590AB03F}"/>
          </ac:spMkLst>
        </pc:spChg>
      </pc:sldChg>
      <pc:sldChg chg="del">
        <pc:chgData name="ALEXANDRE" userId="734048d45b8f99b5" providerId="LiveId" clId="{DB5EA5A9-0593-43B8-8829-2904ADED7CB5}" dt="2021-06-01T17:03:54.821" v="0" actId="47"/>
        <pc:sldMkLst>
          <pc:docMk/>
          <pc:sldMk cId="3706314721" sldId="590"/>
        </pc:sldMkLst>
      </pc:sldChg>
      <pc:sldChg chg="del">
        <pc:chgData name="ALEXANDRE" userId="734048d45b8f99b5" providerId="LiveId" clId="{DB5EA5A9-0593-43B8-8829-2904ADED7CB5}" dt="2021-06-01T17:03:54.821" v="0" actId="47"/>
        <pc:sldMkLst>
          <pc:docMk/>
          <pc:sldMk cId="3753714901" sldId="591"/>
        </pc:sldMkLst>
      </pc:sldChg>
      <pc:sldChg chg="del">
        <pc:chgData name="ALEXANDRE" userId="734048d45b8f99b5" providerId="LiveId" clId="{DB5EA5A9-0593-43B8-8829-2904ADED7CB5}" dt="2021-06-01T17:03:54.821" v="0" actId="47"/>
        <pc:sldMkLst>
          <pc:docMk/>
          <pc:sldMk cId="4130549183" sldId="592"/>
        </pc:sldMkLst>
      </pc:sldChg>
      <pc:sldChg chg="del">
        <pc:chgData name="ALEXANDRE" userId="734048d45b8f99b5" providerId="LiveId" clId="{DB5EA5A9-0593-43B8-8829-2904ADED7CB5}" dt="2021-06-01T17:03:54.821" v="0" actId="47"/>
        <pc:sldMkLst>
          <pc:docMk/>
          <pc:sldMk cId="2216405028" sldId="593"/>
        </pc:sldMkLst>
      </pc:sldChg>
      <pc:sldChg chg="del">
        <pc:chgData name="ALEXANDRE" userId="734048d45b8f99b5" providerId="LiveId" clId="{DB5EA5A9-0593-43B8-8829-2904ADED7CB5}" dt="2021-06-01T17:03:54.821" v="0" actId="47"/>
        <pc:sldMkLst>
          <pc:docMk/>
          <pc:sldMk cId="2789332457" sldId="596"/>
        </pc:sldMkLst>
      </pc:sldChg>
      <pc:sldChg chg="del">
        <pc:chgData name="ALEXANDRE" userId="734048d45b8f99b5" providerId="LiveId" clId="{DB5EA5A9-0593-43B8-8829-2904ADED7CB5}" dt="2021-06-01T17:03:54.821" v="0" actId="47"/>
        <pc:sldMkLst>
          <pc:docMk/>
          <pc:sldMk cId="4105764755" sldId="597"/>
        </pc:sldMkLst>
      </pc:sldChg>
      <pc:sldChg chg="del">
        <pc:chgData name="ALEXANDRE" userId="734048d45b8f99b5" providerId="LiveId" clId="{DB5EA5A9-0593-43B8-8829-2904ADED7CB5}" dt="2021-06-01T17:03:54.821" v="0" actId="47"/>
        <pc:sldMkLst>
          <pc:docMk/>
          <pc:sldMk cId="2616547546" sldId="598"/>
        </pc:sldMkLst>
      </pc:sldChg>
      <pc:sldChg chg="del">
        <pc:chgData name="ALEXANDRE" userId="734048d45b8f99b5" providerId="LiveId" clId="{DB5EA5A9-0593-43B8-8829-2904ADED7CB5}" dt="2021-06-01T17:03:54.821" v="0" actId="47"/>
        <pc:sldMkLst>
          <pc:docMk/>
          <pc:sldMk cId="103998724" sldId="599"/>
        </pc:sldMkLst>
      </pc:sldChg>
      <pc:sldChg chg="del">
        <pc:chgData name="ALEXANDRE" userId="734048d45b8f99b5" providerId="LiveId" clId="{DB5EA5A9-0593-43B8-8829-2904ADED7CB5}" dt="2021-06-01T17:03:54.821" v="0" actId="47"/>
        <pc:sldMkLst>
          <pc:docMk/>
          <pc:sldMk cId="797394861" sldId="600"/>
        </pc:sldMkLst>
      </pc:sldChg>
      <pc:sldChg chg="del">
        <pc:chgData name="ALEXANDRE" userId="734048d45b8f99b5" providerId="LiveId" clId="{DB5EA5A9-0593-43B8-8829-2904ADED7CB5}" dt="2021-06-01T17:03:54.821" v="0" actId="47"/>
        <pc:sldMkLst>
          <pc:docMk/>
          <pc:sldMk cId="2759480146" sldId="602"/>
        </pc:sldMkLst>
      </pc:sldChg>
      <pc:sldChg chg="addSp delSp add del setBg delDesignElem">
        <pc:chgData name="ALEXANDRE" userId="734048d45b8f99b5" providerId="LiveId" clId="{DB5EA5A9-0593-43B8-8829-2904ADED7CB5}" dt="2021-06-01T17:04:45.250" v="29"/>
        <pc:sldMkLst>
          <pc:docMk/>
          <pc:sldMk cId="2141549962" sldId="677"/>
        </pc:sldMkLst>
        <pc:spChg chg="add del">
          <ac:chgData name="ALEXANDRE" userId="734048d45b8f99b5" providerId="LiveId" clId="{DB5EA5A9-0593-43B8-8829-2904ADED7CB5}" dt="2021-06-01T17:04:45.250" v="29"/>
          <ac:spMkLst>
            <pc:docMk/>
            <pc:sldMk cId="2141549962" sldId="677"/>
            <ac:spMk id="71" creationId="{71B2258F-86CA-4D4D-8270-BC05FCDEBFB3}"/>
          </ac:spMkLst>
        </pc:spChg>
      </pc:sldChg>
      <pc:sldChg chg="addSp delSp add del setBg delDesignElem">
        <pc:chgData name="ALEXANDRE" userId="734048d45b8f99b5" providerId="LiveId" clId="{DB5EA5A9-0593-43B8-8829-2904ADED7CB5}" dt="2021-06-01T17:04:45.250" v="29"/>
        <pc:sldMkLst>
          <pc:docMk/>
          <pc:sldMk cId="119722089" sldId="681"/>
        </pc:sldMkLst>
        <pc:spChg chg="add del">
          <ac:chgData name="ALEXANDRE" userId="734048d45b8f99b5" providerId="LiveId" clId="{DB5EA5A9-0593-43B8-8829-2904ADED7CB5}" dt="2021-06-01T17:04:45.250" v="29"/>
          <ac:spMkLst>
            <pc:docMk/>
            <pc:sldMk cId="119722089" sldId="681"/>
            <ac:spMk id="71" creationId="{71B2258F-86CA-4D4D-8270-BC05FCDEBFB3}"/>
          </ac:spMkLst>
        </pc:spChg>
      </pc:sldChg>
      <pc:sldChg chg="add del">
        <pc:chgData name="ALEXANDRE" userId="734048d45b8f99b5" providerId="LiveId" clId="{DB5EA5A9-0593-43B8-8829-2904ADED7CB5}" dt="2021-06-01T17:04:45.250" v="29"/>
        <pc:sldMkLst>
          <pc:docMk/>
          <pc:sldMk cId="2085820049" sldId="682"/>
        </pc:sldMkLst>
      </pc:sldChg>
      <pc:sldChg chg="add del">
        <pc:chgData name="ALEXANDRE" userId="734048d45b8f99b5" providerId="LiveId" clId="{DB5EA5A9-0593-43B8-8829-2904ADED7CB5}" dt="2021-06-01T17:04:45.250" v="29"/>
        <pc:sldMkLst>
          <pc:docMk/>
          <pc:sldMk cId="3467295496" sldId="683"/>
        </pc:sldMkLst>
      </pc:sldChg>
      <pc:sldChg chg="add del">
        <pc:chgData name="ALEXANDRE" userId="734048d45b8f99b5" providerId="LiveId" clId="{DB5EA5A9-0593-43B8-8829-2904ADED7CB5}" dt="2021-06-01T17:04:45.250" v="29"/>
        <pc:sldMkLst>
          <pc:docMk/>
          <pc:sldMk cId="3228911647" sldId="684"/>
        </pc:sldMkLst>
      </pc:sldChg>
      <pc:sldChg chg="add del">
        <pc:chgData name="ALEXANDRE" userId="734048d45b8f99b5" providerId="LiveId" clId="{DB5EA5A9-0593-43B8-8829-2904ADED7CB5}" dt="2021-06-01T17:04:45.250" v="29"/>
        <pc:sldMkLst>
          <pc:docMk/>
          <pc:sldMk cId="2751479559" sldId="685"/>
        </pc:sldMkLst>
      </pc:sldChg>
      <pc:sldChg chg="add del">
        <pc:chgData name="ALEXANDRE" userId="734048d45b8f99b5" providerId="LiveId" clId="{DB5EA5A9-0593-43B8-8829-2904ADED7CB5}" dt="2021-06-01T17:04:45.250" v="29"/>
        <pc:sldMkLst>
          <pc:docMk/>
          <pc:sldMk cId="354977714" sldId="686"/>
        </pc:sldMkLst>
      </pc:sldChg>
      <pc:sldChg chg="add del">
        <pc:chgData name="ALEXANDRE" userId="734048d45b8f99b5" providerId="LiveId" clId="{DB5EA5A9-0593-43B8-8829-2904ADED7CB5}" dt="2021-06-01T17:04:45.250" v="29"/>
        <pc:sldMkLst>
          <pc:docMk/>
          <pc:sldMk cId="2029595399" sldId="687"/>
        </pc:sldMkLst>
      </pc:sldChg>
      <pc:sldChg chg="add del">
        <pc:chgData name="ALEXANDRE" userId="734048d45b8f99b5" providerId="LiveId" clId="{DB5EA5A9-0593-43B8-8829-2904ADED7CB5}" dt="2021-06-01T17:04:45.250" v="29"/>
        <pc:sldMkLst>
          <pc:docMk/>
          <pc:sldMk cId="3381681686" sldId="689"/>
        </pc:sldMkLst>
      </pc:sldChg>
      <pc:sldChg chg="add del">
        <pc:chgData name="ALEXANDRE" userId="734048d45b8f99b5" providerId="LiveId" clId="{DB5EA5A9-0593-43B8-8829-2904ADED7CB5}" dt="2021-06-01T17:04:45.250" v="29"/>
        <pc:sldMkLst>
          <pc:docMk/>
          <pc:sldMk cId="2063119484" sldId="690"/>
        </pc:sldMkLst>
      </pc:sldChg>
      <pc:sldChg chg="add del">
        <pc:chgData name="ALEXANDRE" userId="734048d45b8f99b5" providerId="LiveId" clId="{DB5EA5A9-0593-43B8-8829-2904ADED7CB5}" dt="2021-06-01T17:04:45.250" v="29"/>
        <pc:sldMkLst>
          <pc:docMk/>
          <pc:sldMk cId="541341874" sldId="691"/>
        </pc:sldMkLst>
      </pc:sldChg>
      <pc:sldChg chg="add del">
        <pc:chgData name="ALEXANDRE" userId="734048d45b8f99b5" providerId="LiveId" clId="{DB5EA5A9-0593-43B8-8829-2904ADED7CB5}" dt="2021-06-01T17:04:45.250" v="29"/>
        <pc:sldMkLst>
          <pc:docMk/>
          <pc:sldMk cId="2225881117" sldId="692"/>
        </pc:sldMkLst>
      </pc:sldChg>
      <pc:sldChg chg="add del">
        <pc:chgData name="ALEXANDRE" userId="734048d45b8f99b5" providerId="LiveId" clId="{DB5EA5A9-0593-43B8-8829-2904ADED7CB5}" dt="2021-06-01T17:04:45.250" v="29"/>
        <pc:sldMkLst>
          <pc:docMk/>
          <pc:sldMk cId="2512254600" sldId="694"/>
        </pc:sldMkLst>
      </pc:sldChg>
      <pc:sldChg chg="add del">
        <pc:chgData name="ALEXANDRE" userId="734048d45b8f99b5" providerId="LiveId" clId="{DB5EA5A9-0593-43B8-8829-2904ADED7CB5}" dt="2021-06-01T17:04:45.250" v="29"/>
        <pc:sldMkLst>
          <pc:docMk/>
          <pc:sldMk cId="1588876429" sldId="695"/>
        </pc:sldMkLst>
      </pc:sldChg>
      <pc:sldChg chg="add del">
        <pc:chgData name="ALEXANDRE" userId="734048d45b8f99b5" providerId="LiveId" clId="{DB5EA5A9-0593-43B8-8829-2904ADED7CB5}" dt="2021-06-01T17:04:45.250" v="29"/>
        <pc:sldMkLst>
          <pc:docMk/>
          <pc:sldMk cId="2127832662" sldId="696"/>
        </pc:sldMkLst>
      </pc:sldChg>
      <pc:sldChg chg="add del">
        <pc:chgData name="ALEXANDRE" userId="734048d45b8f99b5" providerId="LiveId" clId="{DB5EA5A9-0593-43B8-8829-2904ADED7CB5}" dt="2021-06-01T17:04:45.250" v="29"/>
        <pc:sldMkLst>
          <pc:docMk/>
          <pc:sldMk cId="1855839139" sldId="698"/>
        </pc:sldMkLst>
      </pc:sldChg>
      <pc:sldChg chg="add del">
        <pc:chgData name="ALEXANDRE" userId="734048d45b8f99b5" providerId="LiveId" clId="{DB5EA5A9-0593-43B8-8829-2904ADED7CB5}" dt="2021-06-01T17:04:45.250" v="29"/>
        <pc:sldMkLst>
          <pc:docMk/>
          <pc:sldMk cId="1917378194" sldId="699"/>
        </pc:sldMkLst>
      </pc:sldChg>
      <pc:sldChg chg="add del">
        <pc:chgData name="ALEXANDRE" userId="734048d45b8f99b5" providerId="LiveId" clId="{DB5EA5A9-0593-43B8-8829-2904ADED7CB5}" dt="2021-06-01T17:04:45.250" v="29"/>
        <pc:sldMkLst>
          <pc:docMk/>
          <pc:sldMk cId="2893570083" sldId="701"/>
        </pc:sldMkLst>
      </pc:sldChg>
      <pc:sldChg chg="add del">
        <pc:chgData name="ALEXANDRE" userId="734048d45b8f99b5" providerId="LiveId" clId="{DB5EA5A9-0593-43B8-8829-2904ADED7CB5}" dt="2021-06-01T17:04:45.250" v="29"/>
        <pc:sldMkLst>
          <pc:docMk/>
          <pc:sldMk cId="3620903302" sldId="702"/>
        </pc:sldMkLst>
      </pc:sldChg>
      <pc:sldChg chg="add del">
        <pc:chgData name="ALEXANDRE" userId="734048d45b8f99b5" providerId="LiveId" clId="{DB5EA5A9-0593-43B8-8829-2904ADED7CB5}" dt="2021-06-01T17:04:45.250" v="29"/>
        <pc:sldMkLst>
          <pc:docMk/>
          <pc:sldMk cId="2601378291" sldId="703"/>
        </pc:sldMkLst>
      </pc:sldChg>
      <pc:sldChg chg="add del">
        <pc:chgData name="ALEXANDRE" userId="734048d45b8f99b5" providerId="LiveId" clId="{DB5EA5A9-0593-43B8-8829-2904ADED7CB5}" dt="2021-06-01T17:04:45.250" v="29"/>
        <pc:sldMkLst>
          <pc:docMk/>
          <pc:sldMk cId="3621236745" sldId="704"/>
        </pc:sldMkLst>
      </pc:sldChg>
      <pc:sldChg chg="add del">
        <pc:chgData name="ALEXANDRE" userId="734048d45b8f99b5" providerId="LiveId" clId="{DB5EA5A9-0593-43B8-8829-2904ADED7CB5}" dt="2021-06-01T17:04:45.250" v="29"/>
        <pc:sldMkLst>
          <pc:docMk/>
          <pc:sldMk cId="3197240702" sldId="705"/>
        </pc:sldMkLst>
      </pc:sldChg>
      <pc:sldChg chg="add del">
        <pc:chgData name="ALEXANDRE" userId="734048d45b8f99b5" providerId="LiveId" clId="{DB5EA5A9-0593-43B8-8829-2904ADED7CB5}" dt="2021-06-01T17:04:45.250" v="29"/>
        <pc:sldMkLst>
          <pc:docMk/>
          <pc:sldMk cId="1681681503" sldId="707"/>
        </pc:sldMkLst>
      </pc:sldChg>
      <pc:sldChg chg="add del">
        <pc:chgData name="ALEXANDRE" userId="734048d45b8f99b5" providerId="LiveId" clId="{DB5EA5A9-0593-43B8-8829-2904ADED7CB5}" dt="2021-06-01T17:04:45.250" v="29"/>
        <pc:sldMkLst>
          <pc:docMk/>
          <pc:sldMk cId="126713353" sldId="708"/>
        </pc:sldMkLst>
      </pc:sldChg>
      <pc:sldChg chg="add del">
        <pc:chgData name="ALEXANDRE" userId="734048d45b8f99b5" providerId="LiveId" clId="{DB5EA5A9-0593-43B8-8829-2904ADED7CB5}" dt="2021-06-01T17:04:45.250" v="29"/>
        <pc:sldMkLst>
          <pc:docMk/>
          <pc:sldMk cId="3871378380" sldId="709"/>
        </pc:sldMkLst>
      </pc:sldChg>
      <pc:sldChg chg="add del">
        <pc:chgData name="ALEXANDRE" userId="734048d45b8f99b5" providerId="LiveId" clId="{DB5EA5A9-0593-43B8-8829-2904ADED7CB5}" dt="2021-06-01T17:04:45.250" v="29"/>
        <pc:sldMkLst>
          <pc:docMk/>
          <pc:sldMk cId="794019106" sldId="710"/>
        </pc:sldMkLst>
      </pc:sldChg>
      <pc:sldChg chg="add del">
        <pc:chgData name="ALEXANDRE" userId="734048d45b8f99b5" providerId="LiveId" clId="{DB5EA5A9-0593-43B8-8829-2904ADED7CB5}" dt="2021-06-01T17:04:45.250" v="29"/>
        <pc:sldMkLst>
          <pc:docMk/>
          <pc:sldMk cId="2480078110" sldId="711"/>
        </pc:sldMkLst>
      </pc:sldChg>
      <pc:sldChg chg="add del">
        <pc:chgData name="ALEXANDRE" userId="734048d45b8f99b5" providerId="LiveId" clId="{DB5EA5A9-0593-43B8-8829-2904ADED7CB5}" dt="2021-06-01T17:04:45.250" v="29"/>
        <pc:sldMkLst>
          <pc:docMk/>
          <pc:sldMk cId="3775418398" sldId="712"/>
        </pc:sldMkLst>
      </pc:sldChg>
      <pc:sldChg chg="add del">
        <pc:chgData name="ALEXANDRE" userId="734048d45b8f99b5" providerId="LiveId" clId="{DB5EA5A9-0593-43B8-8829-2904ADED7CB5}" dt="2021-06-01T17:04:45.250" v="29"/>
        <pc:sldMkLst>
          <pc:docMk/>
          <pc:sldMk cId="1600370310" sldId="717"/>
        </pc:sldMkLst>
      </pc:sldChg>
      <pc:sldChg chg="add del">
        <pc:chgData name="ALEXANDRE" userId="734048d45b8f99b5" providerId="LiveId" clId="{DB5EA5A9-0593-43B8-8829-2904ADED7CB5}" dt="2021-06-01T17:04:45.250" v="29"/>
        <pc:sldMkLst>
          <pc:docMk/>
          <pc:sldMk cId="3925406504" sldId="718"/>
        </pc:sldMkLst>
      </pc:sldChg>
      <pc:sldChg chg="add del">
        <pc:chgData name="ALEXANDRE" userId="734048d45b8f99b5" providerId="LiveId" clId="{DB5EA5A9-0593-43B8-8829-2904ADED7CB5}" dt="2021-06-01T17:04:45.250" v="29"/>
        <pc:sldMkLst>
          <pc:docMk/>
          <pc:sldMk cId="427471813" sldId="719"/>
        </pc:sldMkLst>
      </pc:sldChg>
      <pc:sldChg chg="add del">
        <pc:chgData name="ALEXANDRE" userId="734048d45b8f99b5" providerId="LiveId" clId="{DB5EA5A9-0593-43B8-8829-2904ADED7CB5}" dt="2021-06-01T17:04:45.250" v="29"/>
        <pc:sldMkLst>
          <pc:docMk/>
          <pc:sldMk cId="3361776316" sldId="720"/>
        </pc:sldMkLst>
      </pc:sldChg>
      <pc:sldChg chg="add del">
        <pc:chgData name="ALEXANDRE" userId="734048d45b8f99b5" providerId="LiveId" clId="{DB5EA5A9-0593-43B8-8829-2904ADED7CB5}" dt="2021-06-01T17:04:45.250" v="29"/>
        <pc:sldMkLst>
          <pc:docMk/>
          <pc:sldMk cId="3028917771" sldId="728"/>
        </pc:sldMkLst>
      </pc:sldChg>
      <pc:sldChg chg="add del">
        <pc:chgData name="ALEXANDRE" userId="734048d45b8f99b5" providerId="LiveId" clId="{DB5EA5A9-0593-43B8-8829-2904ADED7CB5}" dt="2021-06-01T17:04:45.250" v="29"/>
        <pc:sldMkLst>
          <pc:docMk/>
          <pc:sldMk cId="3183686261" sldId="729"/>
        </pc:sldMkLst>
      </pc:sldChg>
      <pc:sldChg chg="add del">
        <pc:chgData name="ALEXANDRE" userId="734048d45b8f99b5" providerId="LiveId" clId="{DB5EA5A9-0593-43B8-8829-2904ADED7CB5}" dt="2021-06-01T17:04:45.250" v="29"/>
        <pc:sldMkLst>
          <pc:docMk/>
          <pc:sldMk cId="162884720" sldId="730"/>
        </pc:sldMkLst>
      </pc:sldChg>
      <pc:sldChg chg="add del">
        <pc:chgData name="ALEXANDRE" userId="734048d45b8f99b5" providerId="LiveId" clId="{DB5EA5A9-0593-43B8-8829-2904ADED7CB5}" dt="2021-06-01T17:04:45.250" v="29"/>
        <pc:sldMkLst>
          <pc:docMk/>
          <pc:sldMk cId="535108438" sldId="731"/>
        </pc:sldMkLst>
      </pc:sldChg>
      <pc:sldChg chg="add del">
        <pc:chgData name="ALEXANDRE" userId="734048d45b8f99b5" providerId="LiveId" clId="{DB5EA5A9-0593-43B8-8829-2904ADED7CB5}" dt="2021-06-01T17:04:45.250" v="29"/>
        <pc:sldMkLst>
          <pc:docMk/>
          <pc:sldMk cId="2423358399" sldId="732"/>
        </pc:sldMkLst>
      </pc:sldChg>
      <pc:sldChg chg="add del">
        <pc:chgData name="ALEXANDRE" userId="734048d45b8f99b5" providerId="LiveId" clId="{DB5EA5A9-0593-43B8-8829-2904ADED7CB5}" dt="2021-06-01T17:04:45.250" v="29"/>
        <pc:sldMkLst>
          <pc:docMk/>
          <pc:sldMk cId="2436566581" sldId="733"/>
        </pc:sldMkLst>
      </pc:sldChg>
      <pc:sldChg chg="add del">
        <pc:chgData name="ALEXANDRE" userId="734048d45b8f99b5" providerId="LiveId" clId="{DB5EA5A9-0593-43B8-8829-2904ADED7CB5}" dt="2021-06-01T17:04:45.250" v="29"/>
        <pc:sldMkLst>
          <pc:docMk/>
          <pc:sldMk cId="2011126260" sldId="735"/>
        </pc:sldMkLst>
      </pc:sldChg>
      <pc:sldChg chg="add del">
        <pc:chgData name="ALEXANDRE" userId="734048d45b8f99b5" providerId="LiveId" clId="{DB5EA5A9-0593-43B8-8829-2904ADED7CB5}" dt="2021-06-01T17:04:45.250" v="29"/>
        <pc:sldMkLst>
          <pc:docMk/>
          <pc:sldMk cId="2992144893" sldId="736"/>
        </pc:sldMkLst>
      </pc:sldChg>
      <pc:sldChg chg="add del">
        <pc:chgData name="ALEXANDRE" userId="734048d45b8f99b5" providerId="LiveId" clId="{DB5EA5A9-0593-43B8-8829-2904ADED7CB5}" dt="2021-06-01T17:04:45.250" v="29"/>
        <pc:sldMkLst>
          <pc:docMk/>
          <pc:sldMk cId="3813555957" sldId="737"/>
        </pc:sldMkLst>
      </pc:sldChg>
      <pc:sldChg chg="add del">
        <pc:chgData name="ALEXANDRE" userId="734048d45b8f99b5" providerId="LiveId" clId="{DB5EA5A9-0593-43B8-8829-2904ADED7CB5}" dt="2021-06-01T17:04:45.250" v="29"/>
        <pc:sldMkLst>
          <pc:docMk/>
          <pc:sldMk cId="4225338461" sldId="738"/>
        </pc:sldMkLst>
      </pc:sldChg>
      <pc:sldChg chg="add del">
        <pc:chgData name="ALEXANDRE" userId="734048d45b8f99b5" providerId="LiveId" clId="{DB5EA5A9-0593-43B8-8829-2904ADED7CB5}" dt="2021-06-01T17:04:45.250" v="29"/>
        <pc:sldMkLst>
          <pc:docMk/>
          <pc:sldMk cId="438298202" sldId="740"/>
        </pc:sldMkLst>
      </pc:sldChg>
      <pc:sldChg chg="del">
        <pc:chgData name="ALEXANDRE" userId="734048d45b8f99b5" providerId="LiveId" clId="{DB5EA5A9-0593-43B8-8829-2904ADED7CB5}" dt="2021-06-01T17:03:54.821" v="0" actId="47"/>
        <pc:sldMkLst>
          <pc:docMk/>
          <pc:sldMk cId="1028661493" sldId="743"/>
        </pc:sldMkLst>
      </pc:sldChg>
      <pc:sldChg chg="add del">
        <pc:chgData name="ALEXANDRE" userId="734048d45b8f99b5" providerId="LiveId" clId="{DB5EA5A9-0593-43B8-8829-2904ADED7CB5}" dt="2021-06-01T17:04:45.250" v="29"/>
        <pc:sldMkLst>
          <pc:docMk/>
          <pc:sldMk cId="1276332367" sldId="743"/>
        </pc:sldMkLst>
      </pc:sldChg>
      <pc:sldChg chg="add del">
        <pc:chgData name="ALEXANDRE" userId="734048d45b8f99b5" providerId="LiveId" clId="{DB5EA5A9-0593-43B8-8829-2904ADED7CB5}" dt="2021-06-01T17:04:45.250" v="29"/>
        <pc:sldMkLst>
          <pc:docMk/>
          <pc:sldMk cId="210992822" sldId="744"/>
        </pc:sldMkLst>
      </pc:sldChg>
      <pc:sldChg chg="del">
        <pc:chgData name="ALEXANDRE" userId="734048d45b8f99b5" providerId="LiveId" clId="{DB5EA5A9-0593-43B8-8829-2904ADED7CB5}" dt="2021-06-01T17:03:54.821" v="0" actId="47"/>
        <pc:sldMkLst>
          <pc:docMk/>
          <pc:sldMk cId="1197362721" sldId="744"/>
        </pc:sldMkLst>
      </pc:sldChg>
      <pc:sldChg chg="add del">
        <pc:chgData name="ALEXANDRE" userId="734048d45b8f99b5" providerId="LiveId" clId="{DB5EA5A9-0593-43B8-8829-2904ADED7CB5}" dt="2021-06-01T17:04:45.250" v="29"/>
        <pc:sldMkLst>
          <pc:docMk/>
          <pc:sldMk cId="2535948791" sldId="745"/>
        </pc:sldMkLst>
      </pc:sldChg>
      <pc:sldChg chg="addSp delSp add del setBg delDesignElem">
        <pc:chgData name="ALEXANDRE" userId="734048d45b8f99b5" providerId="LiveId" clId="{DB5EA5A9-0593-43B8-8829-2904ADED7CB5}" dt="2021-06-01T17:04:45.250" v="29"/>
        <pc:sldMkLst>
          <pc:docMk/>
          <pc:sldMk cId="2493970919" sldId="746"/>
        </pc:sldMkLst>
        <pc:spChg chg="add del">
          <ac:chgData name="ALEXANDRE" userId="734048d45b8f99b5" providerId="LiveId" clId="{DB5EA5A9-0593-43B8-8829-2904ADED7CB5}" dt="2021-06-01T17:04:45.250" v="29"/>
          <ac:spMkLst>
            <pc:docMk/>
            <pc:sldMk cId="2493970919" sldId="746"/>
            <ac:spMk id="71" creationId="{71B2258F-86CA-4D4D-8270-BC05FCDEBFB3}"/>
          </ac:spMkLst>
        </pc:spChg>
      </pc:sldChg>
      <pc:sldChg chg="add del">
        <pc:chgData name="ALEXANDRE" userId="734048d45b8f99b5" providerId="LiveId" clId="{DB5EA5A9-0593-43B8-8829-2904ADED7CB5}" dt="2021-06-01T17:04:45.250" v="29"/>
        <pc:sldMkLst>
          <pc:docMk/>
          <pc:sldMk cId="326670051" sldId="747"/>
        </pc:sldMkLst>
      </pc:sldChg>
      <pc:sldChg chg="add del">
        <pc:chgData name="ALEXANDRE" userId="734048d45b8f99b5" providerId="LiveId" clId="{DB5EA5A9-0593-43B8-8829-2904ADED7CB5}" dt="2021-06-01T17:04:45.250" v="29"/>
        <pc:sldMkLst>
          <pc:docMk/>
          <pc:sldMk cId="2455362500" sldId="748"/>
        </pc:sldMkLst>
      </pc:sldChg>
      <pc:sldChg chg="add del">
        <pc:chgData name="ALEXANDRE" userId="734048d45b8f99b5" providerId="LiveId" clId="{DB5EA5A9-0593-43B8-8829-2904ADED7CB5}" dt="2021-06-01T17:04:45.250" v="29"/>
        <pc:sldMkLst>
          <pc:docMk/>
          <pc:sldMk cId="2495357551" sldId="749"/>
        </pc:sldMkLst>
      </pc:sldChg>
      <pc:sldChg chg="add del">
        <pc:chgData name="ALEXANDRE" userId="734048d45b8f99b5" providerId="LiveId" clId="{DB5EA5A9-0593-43B8-8829-2904ADED7CB5}" dt="2021-06-01T17:04:45.250" v="29"/>
        <pc:sldMkLst>
          <pc:docMk/>
          <pc:sldMk cId="2835023858" sldId="750"/>
        </pc:sldMkLst>
      </pc:sldChg>
      <pc:sldChg chg="add del">
        <pc:chgData name="ALEXANDRE" userId="734048d45b8f99b5" providerId="LiveId" clId="{DB5EA5A9-0593-43B8-8829-2904ADED7CB5}" dt="2021-06-01T17:04:45.250" v="29"/>
        <pc:sldMkLst>
          <pc:docMk/>
          <pc:sldMk cId="2385329671" sldId="751"/>
        </pc:sldMkLst>
      </pc:sldChg>
      <pc:sldChg chg="add del">
        <pc:chgData name="ALEXANDRE" userId="734048d45b8f99b5" providerId="LiveId" clId="{DB5EA5A9-0593-43B8-8829-2904ADED7CB5}" dt="2021-06-01T17:04:45.250" v="29"/>
        <pc:sldMkLst>
          <pc:docMk/>
          <pc:sldMk cId="4173901565" sldId="752"/>
        </pc:sldMkLst>
      </pc:sldChg>
      <pc:sldChg chg="add del">
        <pc:chgData name="ALEXANDRE" userId="734048d45b8f99b5" providerId="LiveId" clId="{DB5EA5A9-0593-43B8-8829-2904ADED7CB5}" dt="2021-06-01T17:04:45.250" v="29"/>
        <pc:sldMkLst>
          <pc:docMk/>
          <pc:sldMk cId="1047020751" sldId="753"/>
        </pc:sldMkLst>
      </pc:sldChg>
      <pc:sldChg chg="add del">
        <pc:chgData name="ALEXANDRE" userId="734048d45b8f99b5" providerId="LiveId" clId="{DB5EA5A9-0593-43B8-8829-2904ADED7CB5}" dt="2021-06-01T17:04:45.250" v="29"/>
        <pc:sldMkLst>
          <pc:docMk/>
          <pc:sldMk cId="1403517492" sldId="754"/>
        </pc:sldMkLst>
      </pc:sldChg>
      <pc:sldChg chg="add del">
        <pc:chgData name="ALEXANDRE" userId="734048d45b8f99b5" providerId="LiveId" clId="{DB5EA5A9-0593-43B8-8829-2904ADED7CB5}" dt="2021-06-01T17:04:45.250" v="29"/>
        <pc:sldMkLst>
          <pc:docMk/>
          <pc:sldMk cId="1170573716" sldId="755"/>
        </pc:sldMkLst>
      </pc:sldChg>
      <pc:sldChg chg="add del">
        <pc:chgData name="ALEXANDRE" userId="734048d45b8f99b5" providerId="LiveId" clId="{DB5EA5A9-0593-43B8-8829-2904ADED7CB5}" dt="2021-06-01T17:04:45.250" v="29"/>
        <pc:sldMkLst>
          <pc:docMk/>
          <pc:sldMk cId="1854201473" sldId="756"/>
        </pc:sldMkLst>
      </pc:sldChg>
      <pc:sldChg chg="add del">
        <pc:chgData name="ALEXANDRE" userId="734048d45b8f99b5" providerId="LiveId" clId="{DB5EA5A9-0593-43B8-8829-2904ADED7CB5}" dt="2021-06-01T17:04:45.250" v="29"/>
        <pc:sldMkLst>
          <pc:docMk/>
          <pc:sldMk cId="2787237320" sldId="757"/>
        </pc:sldMkLst>
      </pc:sldChg>
      <pc:sldChg chg="add del">
        <pc:chgData name="ALEXANDRE" userId="734048d45b8f99b5" providerId="LiveId" clId="{DB5EA5A9-0593-43B8-8829-2904ADED7CB5}" dt="2021-06-01T17:04:45.250" v="29"/>
        <pc:sldMkLst>
          <pc:docMk/>
          <pc:sldMk cId="3433070771" sldId="758"/>
        </pc:sldMkLst>
      </pc:sldChg>
      <pc:sldChg chg="add del">
        <pc:chgData name="ALEXANDRE" userId="734048d45b8f99b5" providerId="LiveId" clId="{DB5EA5A9-0593-43B8-8829-2904ADED7CB5}" dt="2021-06-01T17:04:45.250" v="29"/>
        <pc:sldMkLst>
          <pc:docMk/>
          <pc:sldMk cId="3927075582" sldId="759"/>
        </pc:sldMkLst>
      </pc:sldChg>
      <pc:sldChg chg="addSp delSp add del setBg delDesignElem">
        <pc:chgData name="ALEXANDRE" userId="734048d45b8f99b5" providerId="LiveId" clId="{DB5EA5A9-0593-43B8-8829-2904ADED7CB5}" dt="2021-06-01T17:05:14.314" v="33" actId="47"/>
        <pc:sldMkLst>
          <pc:docMk/>
          <pc:sldMk cId="2436441652" sldId="761"/>
        </pc:sldMkLst>
        <pc:spChg chg="add del">
          <ac:chgData name="ALEXANDRE" userId="734048d45b8f99b5" providerId="LiveId" clId="{DB5EA5A9-0593-43B8-8829-2904ADED7CB5}" dt="2021-06-01T17:04:45.250" v="29"/>
          <ac:spMkLst>
            <pc:docMk/>
            <pc:sldMk cId="2436441652" sldId="761"/>
            <ac:spMk id="9" creationId="{23962611-DFD5-4092-AAFD-559E3DFCE2C9}"/>
          </ac:spMkLst>
        </pc:spChg>
        <pc:picChg chg="add del">
          <ac:chgData name="ALEXANDRE" userId="734048d45b8f99b5" providerId="LiveId" clId="{DB5EA5A9-0593-43B8-8829-2904ADED7CB5}" dt="2021-06-01T17:04:45.250" v="29"/>
          <ac:picMkLst>
            <pc:docMk/>
            <pc:sldMk cId="2436441652" sldId="761"/>
            <ac:picMk id="11" creationId="{2270F1FA-0425-408F-9861-80BF5AFB276D}"/>
          </ac:picMkLst>
        </pc:picChg>
      </pc:sldChg>
      <pc:sldChg chg="addSp delSp add del setBg delDesignElem">
        <pc:chgData name="ALEXANDRE" userId="734048d45b8f99b5" providerId="LiveId" clId="{DB5EA5A9-0593-43B8-8829-2904ADED7CB5}" dt="2021-06-01T17:05:30.827" v="35" actId="47"/>
        <pc:sldMkLst>
          <pc:docMk/>
          <pc:sldMk cId="857519842" sldId="762"/>
        </pc:sldMkLst>
        <pc:spChg chg="add del">
          <ac:chgData name="ALEXANDRE" userId="734048d45b8f99b5" providerId="LiveId" clId="{DB5EA5A9-0593-43B8-8829-2904ADED7CB5}" dt="2021-06-01T17:04:45.250" v="29"/>
          <ac:spMkLst>
            <pc:docMk/>
            <pc:sldMk cId="857519842" sldId="762"/>
            <ac:spMk id="9" creationId="{23962611-DFD5-4092-AAFD-559E3DFCE2C9}"/>
          </ac:spMkLst>
        </pc:spChg>
        <pc:picChg chg="add del">
          <ac:chgData name="ALEXANDRE" userId="734048d45b8f99b5" providerId="LiveId" clId="{DB5EA5A9-0593-43B8-8829-2904ADED7CB5}" dt="2021-06-01T17:04:45.250" v="29"/>
          <ac:picMkLst>
            <pc:docMk/>
            <pc:sldMk cId="857519842" sldId="762"/>
            <ac:picMk id="11" creationId="{2270F1FA-0425-408F-9861-80BF5AFB276D}"/>
          </ac:picMkLst>
        </pc:picChg>
      </pc:sldChg>
      <pc:sldChg chg="addSp delSp add del setBg delDesignElem">
        <pc:chgData name="ALEXANDRE" userId="734048d45b8f99b5" providerId="LiveId" clId="{DB5EA5A9-0593-43B8-8829-2904ADED7CB5}" dt="2021-06-01T17:05:44.696" v="36" actId="47"/>
        <pc:sldMkLst>
          <pc:docMk/>
          <pc:sldMk cId="180584343" sldId="763"/>
        </pc:sldMkLst>
        <pc:spChg chg="add del">
          <ac:chgData name="ALEXANDRE" userId="734048d45b8f99b5" providerId="LiveId" clId="{DB5EA5A9-0593-43B8-8829-2904ADED7CB5}" dt="2021-06-01T17:04:45.250" v="29"/>
          <ac:spMkLst>
            <pc:docMk/>
            <pc:sldMk cId="180584343" sldId="763"/>
            <ac:spMk id="9" creationId="{23962611-DFD5-4092-AAFD-559E3DFCE2C9}"/>
          </ac:spMkLst>
        </pc:spChg>
        <pc:picChg chg="add del">
          <ac:chgData name="ALEXANDRE" userId="734048d45b8f99b5" providerId="LiveId" clId="{DB5EA5A9-0593-43B8-8829-2904ADED7CB5}" dt="2021-06-01T17:04:45.250" v="29"/>
          <ac:picMkLst>
            <pc:docMk/>
            <pc:sldMk cId="180584343" sldId="763"/>
            <ac:picMk id="11" creationId="{2270F1FA-0425-408F-9861-80BF5AFB276D}"/>
          </ac:picMkLst>
        </pc:picChg>
      </pc:sldChg>
      <pc:sldChg chg="add del">
        <pc:chgData name="ALEXANDRE" userId="734048d45b8f99b5" providerId="LiveId" clId="{DB5EA5A9-0593-43B8-8829-2904ADED7CB5}" dt="2021-06-01T17:04:45.250" v="29"/>
        <pc:sldMkLst>
          <pc:docMk/>
          <pc:sldMk cId="2492761420" sldId="764"/>
        </pc:sldMkLst>
      </pc:sldChg>
      <pc:sldChg chg="addSp delSp add del setBg delDesignElem">
        <pc:chgData name="ALEXANDRE" userId="734048d45b8f99b5" providerId="LiveId" clId="{DB5EA5A9-0593-43B8-8829-2904ADED7CB5}" dt="2021-06-01T17:05:53.125" v="37" actId="47"/>
        <pc:sldMkLst>
          <pc:docMk/>
          <pc:sldMk cId="2752988148" sldId="765"/>
        </pc:sldMkLst>
        <pc:spChg chg="add del">
          <ac:chgData name="ALEXANDRE" userId="734048d45b8f99b5" providerId="LiveId" clId="{DB5EA5A9-0593-43B8-8829-2904ADED7CB5}" dt="2021-06-01T17:04:45.250" v="29"/>
          <ac:spMkLst>
            <pc:docMk/>
            <pc:sldMk cId="2752988148" sldId="765"/>
            <ac:spMk id="9" creationId="{23962611-DFD5-4092-AAFD-559E3DFCE2C9}"/>
          </ac:spMkLst>
        </pc:spChg>
        <pc:picChg chg="add del">
          <ac:chgData name="ALEXANDRE" userId="734048d45b8f99b5" providerId="LiveId" clId="{DB5EA5A9-0593-43B8-8829-2904ADED7CB5}" dt="2021-06-01T17:04:45.250" v="29"/>
          <ac:picMkLst>
            <pc:docMk/>
            <pc:sldMk cId="2752988148" sldId="765"/>
            <ac:picMk id="11" creationId="{2270F1FA-0425-408F-9861-80BF5AFB276D}"/>
          </ac:picMkLst>
        </pc:picChg>
      </pc:sldChg>
      <pc:sldChg chg="add del">
        <pc:chgData name="ALEXANDRE" userId="734048d45b8f99b5" providerId="LiveId" clId="{DB5EA5A9-0593-43B8-8829-2904ADED7CB5}" dt="2021-06-01T17:04:45.250" v="29"/>
        <pc:sldMkLst>
          <pc:docMk/>
          <pc:sldMk cId="1258620415" sldId="766"/>
        </pc:sldMkLst>
      </pc:sldChg>
      <pc:sldChg chg="add del">
        <pc:chgData name="ALEXANDRE" userId="734048d45b8f99b5" providerId="LiveId" clId="{DB5EA5A9-0593-43B8-8829-2904ADED7CB5}" dt="2021-06-01T17:04:45.250" v="29"/>
        <pc:sldMkLst>
          <pc:docMk/>
          <pc:sldMk cId="1250966859" sldId="767"/>
        </pc:sldMkLst>
      </pc:sldChg>
      <pc:sldChg chg="add del">
        <pc:chgData name="ALEXANDRE" userId="734048d45b8f99b5" providerId="LiveId" clId="{DB5EA5A9-0593-43B8-8829-2904ADED7CB5}" dt="2021-06-01T17:05:56.059" v="38" actId="47"/>
        <pc:sldMkLst>
          <pc:docMk/>
          <pc:sldMk cId="3902656736" sldId="768"/>
        </pc:sldMkLst>
      </pc:sldChg>
      <pc:sldChg chg="add">
        <pc:chgData name="ALEXANDRE" userId="734048d45b8f99b5" providerId="LiveId" clId="{DB5EA5A9-0593-43B8-8829-2904ADED7CB5}" dt="2021-06-01T17:05:12.096" v="32"/>
        <pc:sldMkLst>
          <pc:docMk/>
          <pc:sldMk cId="2420569141" sldId="769"/>
        </pc:sldMkLst>
      </pc:sldChg>
      <pc:sldChg chg="add">
        <pc:chgData name="ALEXANDRE" userId="734048d45b8f99b5" providerId="LiveId" clId="{DB5EA5A9-0593-43B8-8829-2904ADED7CB5}" dt="2021-06-01T17:05:28.764" v="34"/>
        <pc:sldMkLst>
          <pc:docMk/>
          <pc:sldMk cId="4045788453" sldId="7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6/1/2021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latin typeface="Roboto"/>
              </a:rPr>
              <a:t>Tactics, Techniques, and Procedures</a:t>
            </a:r>
            <a:r>
              <a:rPr lang="en-US" b="0" i="0" dirty="0">
                <a:solidFill>
                  <a:srgbClr val="111111"/>
                </a:solidFill>
                <a:effectLst/>
                <a:latin typeface="Roboto"/>
              </a:rPr>
              <a:t> (TTP) describes an approach of analyzing an APT’s operation or can be used as means of profiling a certain threat actor. </a:t>
            </a:r>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24</a:t>
            </a:fld>
            <a:endParaRPr lang="en-US"/>
          </a:p>
        </p:txBody>
      </p:sp>
    </p:spTree>
    <p:extLst>
      <p:ext uri="{BB962C8B-B14F-4D97-AF65-F5344CB8AC3E}">
        <p14:creationId xmlns:p14="http://schemas.microsoft.com/office/powerpoint/2010/main" val="325804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solidFill>
                  <a:schemeClr val="accent6">
                    <a:lumMod val="75000"/>
                  </a:schemeClr>
                </a:solidFill>
                <a:effectLst/>
                <a:latin typeface="Arial" panose="020B0604020202020204" pitchFamily="34" charset="0"/>
              </a:rPr>
              <a:t>RISKMAP - SCHULZ, Alexia E.; KOTSON, Michael C.; ZIPKIN, Joseph R. </a:t>
            </a:r>
            <a:r>
              <a:rPr lang="en-US" sz="1200" b="1" i="1" dirty="0">
                <a:solidFill>
                  <a:schemeClr val="accent6">
                    <a:lumMod val="75000"/>
                  </a:schemeClr>
                </a:solidFill>
                <a:effectLst/>
                <a:latin typeface="Arial" panose="020B0604020202020204" pitchFamily="34" charset="0"/>
              </a:rPr>
              <a:t>Cyber network mission dependencies</a:t>
            </a:r>
            <a:r>
              <a:rPr lang="en-US" sz="1200" b="0" i="1" dirty="0">
                <a:solidFill>
                  <a:schemeClr val="accent6">
                    <a:lumMod val="75000"/>
                  </a:schemeClr>
                </a:solidFill>
                <a:effectLst/>
                <a:latin typeface="Arial" panose="020B0604020202020204" pitchFamily="34" charset="0"/>
              </a:rPr>
              <a:t>. MASSACHUSETTS INST OF TECH LEXINGTON LINCOLN LAB, 2015.</a:t>
            </a:r>
            <a:endParaRPr lang="en-US" sz="1200" i="1" dirty="0">
              <a:solidFill>
                <a:schemeClr val="accent6">
                  <a:lumMod val="75000"/>
                </a:schemeClr>
              </a:solidFill>
            </a:endParaRPr>
          </a:p>
          <a:p>
            <a:endParaRPr lang="en-US" dirty="0"/>
          </a:p>
          <a:p>
            <a:r>
              <a:rPr lang="en-US" b="0" i="0" dirty="0">
                <a:solidFill>
                  <a:srgbClr val="222222"/>
                </a:solidFill>
                <a:effectLst/>
                <a:latin typeface="Arial" panose="020B0604020202020204" pitchFamily="34" charset="0"/>
              </a:rPr>
              <a:t>MUSMAN, Scott; TEMIN, Aaron. A cyber mission impact assessment tool. In: </a:t>
            </a:r>
            <a:r>
              <a:rPr lang="en-US" b="1" i="0" dirty="0">
                <a:solidFill>
                  <a:srgbClr val="222222"/>
                </a:solidFill>
                <a:effectLst/>
                <a:latin typeface="Arial" panose="020B0604020202020204" pitchFamily="34" charset="0"/>
              </a:rPr>
              <a:t>2015 IEEE International Symposium on Technologies for Homeland Security (HST)</a:t>
            </a:r>
            <a:r>
              <a:rPr lang="en-US" b="0" i="0" dirty="0">
                <a:solidFill>
                  <a:srgbClr val="222222"/>
                </a:solidFill>
                <a:effectLst/>
                <a:latin typeface="Arial" panose="020B0604020202020204" pitchFamily="34" charset="0"/>
              </a:rPr>
              <a:t>. IEEE, 2015. p. 1-7.</a:t>
            </a:r>
          </a:p>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26</a:t>
            </a:fld>
            <a:endParaRPr lang="en-US"/>
          </a:p>
        </p:txBody>
      </p:sp>
    </p:spTree>
    <p:extLst>
      <p:ext uri="{BB962C8B-B14F-4D97-AF65-F5344CB8AC3E}">
        <p14:creationId xmlns:p14="http://schemas.microsoft.com/office/powerpoint/2010/main" val="1064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615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5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tiff"/><Relationship Id="rId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EAB9AFF-630F-2F47-81F5-BBFF742C0460}"/>
              </a:ext>
            </a:extLst>
          </p:cNvPr>
          <p:cNvPicPr>
            <a:picLocks noChangeAspect="1"/>
          </p:cNvPicPr>
          <p:nvPr userDrawn="1"/>
        </p:nvPicPr>
        <p:blipFill>
          <a:blip r:embed="rId4"/>
          <a:stretch>
            <a:fillRect/>
          </a:stretch>
        </p:blipFill>
        <p:spPr>
          <a:xfrm>
            <a:off x="815703" y="5909419"/>
            <a:ext cx="1046054" cy="679935"/>
          </a:xfrm>
          <a:prstGeom prst="rect">
            <a:avLst/>
          </a:prstGeom>
        </p:spPr>
      </p:pic>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chemeClr val="accent6">
                    <a:lumMod val="50000"/>
                  </a:schemeClr>
                </a:solidFill>
              </a:rPr>
              <a:pPr algn="ctr"/>
              <a:t>‹nº›</a:t>
            </a:fld>
            <a:endParaRPr lang="en-US" sz="1400" dirty="0">
              <a:solidFill>
                <a:schemeClr val="accent6">
                  <a:lumMod val="50000"/>
                </a:schemeClr>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233307" y="6164133"/>
            <a:ext cx="27498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1" dirty="0">
                <a:solidFill>
                  <a:schemeClr val="accent6">
                    <a:lumMod val="50000"/>
                  </a:schemeClr>
                </a:solidFill>
                <a:latin typeface="Abadi" panose="020B0604020104020204" pitchFamily="34" charset="0"/>
              </a:rPr>
              <a:t>SYST 687 – Paulo C. Costa, Ph.D.</a:t>
            </a:r>
          </a:p>
        </p:txBody>
      </p:sp>
      <p:sp>
        <p:nvSpPr>
          <p:cNvPr id="4" name="Rectangle 3">
            <a:extLst>
              <a:ext uri="{FF2B5EF4-FFF2-40B4-BE49-F238E27FC236}">
                <a16:creationId xmlns:a16="http://schemas.microsoft.com/office/drawing/2014/main" id="{B858506A-121D-4E4E-A1A7-317D2A52E0C0}"/>
              </a:ext>
            </a:extLst>
          </p:cNvPr>
          <p:cNvSpPr/>
          <p:nvPr userDrawn="1"/>
        </p:nvSpPr>
        <p:spPr>
          <a:xfrm>
            <a:off x="2365565" y="6164132"/>
            <a:ext cx="2092432" cy="276999"/>
          </a:xfrm>
          <a:prstGeom prst="rect">
            <a:avLst/>
          </a:prstGeom>
        </p:spPr>
        <p:txBody>
          <a:bodyPr wrap="none">
            <a:spAutoFit/>
          </a:bodyPr>
          <a:lstStyle/>
          <a:p>
            <a:r>
              <a:rPr lang="en-US" sz="1200" i="1" dirty="0">
                <a:solidFill>
                  <a:schemeClr val="accent6">
                    <a:lumMod val="50000"/>
                  </a:schemeClr>
                </a:solidFill>
                <a:latin typeface="Abadi" panose="020F0502020204030204" pitchFamily="34" charset="0"/>
              </a:rPr>
              <a:t>Where Innovation Is Tradition</a:t>
            </a:r>
          </a:p>
        </p:txBody>
      </p:sp>
      <p:pic>
        <p:nvPicPr>
          <p:cNvPr id="5" name="Picture 4">
            <a:extLst>
              <a:ext uri="{FF2B5EF4-FFF2-40B4-BE49-F238E27FC236}">
                <a16:creationId xmlns:a16="http://schemas.microsoft.com/office/drawing/2014/main" id="{38EB7121-1EB5-0546-9AED-44C89A74F7C8}"/>
              </a:ext>
            </a:extLst>
          </p:cNvPr>
          <p:cNvPicPr>
            <a:picLocks noChangeAspect="1"/>
          </p:cNvPicPr>
          <p:nvPr userDrawn="1"/>
        </p:nvPicPr>
        <p:blipFill>
          <a:blip r:embed="rId5"/>
          <a:stretch>
            <a:fillRect/>
          </a:stretch>
        </p:blipFill>
        <p:spPr>
          <a:xfrm>
            <a:off x="10480431" y="5962800"/>
            <a:ext cx="780366" cy="780366"/>
          </a:xfrm>
          <a:prstGeom prst="rect">
            <a:avLst/>
          </a:prstGeom>
        </p:spPr>
      </p:pic>
    </p:spTree>
    <p:extLst>
      <p:ext uri="{BB962C8B-B14F-4D97-AF65-F5344CB8AC3E}">
        <p14:creationId xmlns:p14="http://schemas.microsoft.com/office/powerpoint/2010/main" val="3860132666"/>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www.mitre.org/sites/default/files/publications/cyber-mae.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016709"/>
          </a:xfrm>
        </p:spPr>
        <p:txBody>
          <a:bodyPr>
            <a:normAutofit/>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43128" y="1109472"/>
            <a:ext cx="6086856" cy="4491995"/>
          </a:xfrm>
        </p:spPr>
        <p:txBody>
          <a:bodyPr>
            <a:noAutofit/>
          </a:bodyPr>
          <a:lstStyle/>
          <a:p>
            <a:pPr marL="0" indent="0">
              <a:lnSpc>
                <a:spcPct val="150000"/>
              </a:lnSpc>
              <a:buNone/>
            </a:pPr>
            <a:r>
              <a:rPr lang="en-US" sz="2400" b="1" dirty="0"/>
              <a:t>Diversity &amp; Randomness: </a:t>
            </a:r>
            <a:r>
              <a:rPr lang="en-US" sz="2400" dirty="0"/>
              <a:t>Confusing an attacker or adding the element of surprise may foil an exploit, </a:t>
            </a:r>
            <a:r>
              <a:rPr lang="en-US" sz="2400" b="1" dirty="0"/>
              <a:t>introduce uncertainty into the results</a:t>
            </a:r>
            <a:r>
              <a:rPr lang="en-US" sz="2400" dirty="0"/>
              <a:t>, put the attacker at risk of being detected or exposing tradecraft, or buy defenders time when systems are under attack (ex.: multiple operating systems, network protocols, etc.).</a:t>
            </a:r>
          </a:p>
        </p:txBody>
      </p:sp>
      <p:pic>
        <p:nvPicPr>
          <p:cNvPr id="6148" name="Picture 4" descr="See the source image">
            <a:extLst>
              <a:ext uri="{FF2B5EF4-FFF2-40B4-BE49-F238E27FC236}">
                <a16:creationId xmlns:a16="http://schemas.microsoft.com/office/drawing/2014/main" id="{93B1C0A8-1C71-4C65-921F-A850A31A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83" y="1254393"/>
            <a:ext cx="4733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ee the source image">
            <a:extLst>
              <a:ext uri="{FF2B5EF4-FFF2-40B4-BE49-F238E27FC236}">
                <a16:creationId xmlns:a16="http://schemas.microsoft.com/office/drawing/2014/main" id="{31B6E656-7033-4641-B4BC-1E99CD3DA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3266" y="2740661"/>
            <a:ext cx="999744" cy="5286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ee the source image">
            <a:extLst>
              <a:ext uri="{FF2B5EF4-FFF2-40B4-BE49-F238E27FC236}">
                <a16:creationId xmlns:a16="http://schemas.microsoft.com/office/drawing/2014/main" id="{DCE944D8-672C-44DE-A49B-2C5A2ECFE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4348" y="3853019"/>
            <a:ext cx="491719" cy="51136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ee the source image">
            <a:extLst>
              <a:ext uri="{FF2B5EF4-FFF2-40B4-BE49-F238E27FC236}">
                <a16:creationId xmlns:a16="http://schemas.microsoft.com/office/drawing/2014/main" id="{10657400-1AE7-4CEC-8BC8-CFE09A9FC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5644" y="1769430"/>
            <a:ext cx="461726" cy="46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9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016709"/>
          </a:xfrm>
        </p:spPr>
        <p:txBody>
          <a:bodyPr>
            <a:normAutofit/>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740664" y="1207008"/>
            <a:ext cx="10390632" cy="4053083"/>
          </a:xfrm>
        </p:spPr>
        <p:txBody>
          <a:bodyPr>
            <a:noAutofit/>
          </a:bodyPr>
          <a:lstStyle/>
          <a:p>
            <a:pPr marL="0" indent="0" algn="just">
              <a:lnSpc>
                <a:spcPct val="150000"/>
              </a:lnSpc>
              <a:buNone/>
            </a:pPr>
            <a:r>
              <a:rPr lang="en-US" b="1" dirty="0"/>
              <a:t>Non-persistence: </a:t>
            </a:r>
            <a:r>
              <a:rPr lang="en-US" dirty="0"/>
              <a:t>can be applied for access to data, applications, and connectivity when continuous access is nonessential. For example, if critical data or applications are only needed during a particular time, they can be made inaccessible at other times.</a:t>
            </a:r>
          </a:p>
          <a:p>
            <a:pPr algn="just">
              <a:lnSpc>
                <a:spcPct val="150000"/>
              </a:lnSpc>
              <a:buFont typeface="Wingdings" panose="05000000000000000000" pitchFamily="2" charset="2"/>
              <a:buChar char="ü"/>
            </a:pPr>
            <a:endParaRPr lang="en-US" sz="2400" dirty="0"/>
          </a:p>
        </p:txBody>
      </p:sp>
    </p:spTree>
    <p:extLst>
      <p:ext uri="{BB962C8B-B14F-4D97-AF65-F5344CB8AC3E}">
        <p14:creationId xmlns:p14="http://schemas.microsoft.com/office/powerpoint/2010/main" val="16288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121920" y="1037637"/>
            <a:ext cx="5193792" cy="2045081"/>
          </a:xfrm>
        </p:spPr>
        <p:txBody>
          <a:bodyPr>
            <a:normAutofit/>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121920" y="3659452"/>
            <a:ext cx="11875008" cy="3198548"/>
          </a:xfrm>
        </p:spPr>
        <p:txBody>
          <a:bodyPr>
            <a:noAutofit/>
          </a:bodyPr>
          <a:lstStyle/>
          <a:p>
            <a:pPr marL="0" indent="0" algn="just">
              <a:lnSpc>
                <a:spcPct val="150000"/>
              </a:lnSpc>
              <a:buNone/>
            </a:pPr>
            <a:r>
              <a:rPr lang="en-US" sz="2600" b="1" dirty="0"/>
              <a:t>Data and System Integrity &amp; Availability: </a:t>
            </a:r>
            <a:r>
              <a:rPr lang="en-US" sz="2600" dirty="0"/>
              <a:t>integrity attacks cause unauthorized resource modification. If the integrity of a component or system is compromised, </a:t>
            </a:r>
            <a:r>
              <a:rPr lang="en-US" sz="2600" u="sng" dirty="0"/>
              <a:t>traditional resilience techniques may worsen the situation</a:t>
            </a:r>
            <a:r>
              <a:rPr lang="en-US" sz="2600" dirty="0"/>
              <a:t>. For instance, failover, replication, or reconstitution services that simply move an execution environment or data store to another location can exacerbate the problem by propagating corrupted services or data.</a:t>
            </a:r>
          </a:p>
        </p:txBody>
      </p:sp>
      <p:pic>
        <p:nvPicPr>
          <p:cNvPr id="7170" name="Picture 2" descr="See the source image">
            <a:extLst>
              <a:ext uri="{FF2B5EF4-FFF2-40B4-BE49-F238E27FC236}">
                <a16:creationId xmlns:a16="http://schemas.microsoft.com/office/drawing/2014/main" id="{082D2AF4-25DF-4DCE-95D7-F729697B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769" y="-8486"/>
            <a:ext cx="7100231" cy="37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81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663141"/>
          </a:xfrm>
        </p:spPr>
        <p:txBody>
          <a:bodyPr>
            <a:normAutofit fontScale="90000"/>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755904"/>
            <a:ext cx="10975848" cy="4840224"/>
          </a:xfrm>
        </p:spPr>
        <p:txBody>
          <a:bodyPr>
            <a:noAutofit/>
          </a:bodyPr>
          <a:lstStyle/>
          <a:p>
            <a:pPr marL="0" indent="0" algn="just">
              <a:lnSpc>
                <a:spcPct val="150000"/>
              </a:lnSpc>
              <a:buNone/>
            </a:pPr>
            <a:r>
              <a:rPr lang="en-US" b="1" dirty="0"/>
              <a:t>Data and System Integrity &amp; Availability: </a:t>
            </a:r>
          </a:p>
          <a:p>
            <a:pPr algn="just">
              <a:lnSpc>
                <a:spcPct val="150000"/>
              </a:lnSpc>
              <a:buFont typeface="Wingdings" panose="05000000000000000000" pitchFamily="2" charset="2"/>
              <a:buChar char="ü"/>
            </a:pPr>
            <a:r>
              <a:rPr lang="en-US" dirty="0"/>
              <a:t>Traditional integrity mechanisms such as encrypted checksums, digital signatures, or hashes, integrity can be assured by measuring critical system components.</a:t>
            </a:r>
          </a:p>
          <a:p>
            <a:pPr algn="just">
              <a:lnSpc>
                <a:spcPct val="150000"/>
              </a:lnSpc>
              <a:buFont typeface="Wingdings" panose="05000000000000000000" pitchFamily="2" charset="2"/>
              <a:buChar char="ü"/>
            </a:pPr>
            <a:r>
              <a:rPr lang="en-US" dirty="0"/>
              <a:t>Use of trusted platform modules (TPMs), anti-tamper mechanisms, or introducing a voting mechanism on systems that have redundant processing or have data residing on distributed nodes.</a:t>
            </a:r>
          </a:p>
        </p:txBody>
      </p:sp>
    </p:spTree>
    <p:extLst>
      <p:ext uri="{BB962C8B-B14F-4D97-AF65-F5344CB8AC3E}">
        <p14:creationId xmlns:p14="http://schemas.microsoft.com/office/powerpoint/2010/main" val="53510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48357"/>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341120"/>
            <a:ext cx="10975848" cy="4696968"/>
          </a:xfrm>
        </p:spPr>
        <p:txBody>
          <a:bodyPr>
            <a:noAutofit/>
          </a:bodyPr>
          <a:lstStyle/>
          <a:p>
            <a:pPr marL="0" indent="0" algn="just">
              <a:lnSpc>
                <a:spcPct val="150000"/>
              </a:lnSpc>
              <a:buNone/>
            </a:pPr>
            <a:r>
              <a:rPr lang="en-US" b="1" dirty="0"/>
              <a:t>Dynamic reconfiguration: </a:t>
            </a:r>
            <a:r>
              <a:rPr lang="en-US" dirty="0"/>
              <a:t>For example, during a denial-of-service attack, the best initial strategy might be to </a:t>
            </a:r>
            <a:r>
              <a:rPr lang="en-US" u="sng" dirty="0"/>
              <a:t>dynamically over provision additional processing capabilities.</a:t>
            </a:r>
            <a:r>
              <a:rPr lang="en-US" dirty="0"/>
              <a:t> </a:t>
            </a:r>
          </a:p>
          <a:p>
            <a:pPr marL="0" indent="0" algn="just">
              <a:lnSpc>
                <a:spcPct val="150000"/>
              </a:lnSpc>
              <a:buNone/>
            </a:pPr>
            <a:r>
              <a:rPr lang="en-US" dirty="0"/>
              <a:t>Alternatively, reconfiguring existing capabilities to a more </a:t>
            </a:r>
            <a:r>
              <a:rPr lang="en-US" u="sng" dirty="0"/>
              <a:t>trusted minimal state</a:t>
            </a:r>
            <a:r>
              <a:rPr lang="en-US" dirty="0"/>
              <a:t> with a stricter security policy may be more viable. </a:t>
            </a:r>
          </a:p>
        </p:txBody>
      </p:sp>
    </p:spTree>
    <p:extLst>
      <p:ext uri="{BB962C8B-B14F-4D97-AF65-F5344CB8AC3E}">
        <p14:creationId xmlns:p14="http://schemas.microsoft.com/office/powerpoint/2010/main" val="2063119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102053"/>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818388" y="1104900"/>
            <a:ext cx="10120884" cy="4648200"/>
          </a:xfrm>
        </p:spPr>
        <p:txBody>
          <a:bodyPr>
            <a:noAutofit/>
          </a:bodyPr>
          <a:lstStyle/>
          <a:p>
            <a:pPr marL="0" indent="0" algn="just">
              <a:lnSpc>
                <a:spcPct val="150000"/>
              </a:lnSpc>
              <a:buNone/>
            </a:pPr>
            <a:r>
              <a:rPr lang="en-US" b="1" dirty="0"/>
              <a:t>Dynamic Reconstitution: </a:t>
            </a:r>
            <a:r>
              <a:rPr lang="en-US" dirty="0"/>
              <a:t>The high-performance computing and fault tolerant computing communities have established strong technical foundations for reconstitution. These should be applied to mission critical assets.</a:t>
            </a:r>
          </a:p>
          <a:p>
            <a:pPr marL="0" indent="0" algn="just">
              <a:lnSpc>
                <a:spcPct val="150000"/>
              </a:lnSpc>
              <a:buNone/>
            </a:pPr>
            <a:r>
              <a:rPr lang="en-US" b="1" dirty="0"/>
              <a:t>Dynamic Composition: </a:t>
            </a:r>
            <a:r>
              <a:rPr lang="en-US" dirty="0"/>
              <a:t>Under some conditions, new capabilities can be dynamically composed on demand.</a:t>
            </a:r>
          </a:p>
        </p:txBody>
      </p:sp>
    </p:spTree>
    <p:extLst>
      <p:ext uri="{BB962C8B-B14F-4D97-AF65-F5344CB8AC3E}">
        <p14:creationId xmlns:p14="http://schemas.microsoft.com/office/powerpoint/2010/main" val="2423358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97125"/>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316736"/>
            <a:ext cx="10975848" cy="3650747"/>
          </a:xfrm>
        </p:spPr>
        <p:txBody>
          <a:bodyPr>
            <a:noAutofit/>
          </a:bodyPr>
          <a:lstStyle/>
          <a:p>
            <a:pPr algn="just">
              <a:lnSpc>
                <a:spcPct val="150000"/>
              </a:lnSpc>
              <a:buFont typeface="Courier New" panose="02070309020205020404" pitchFamily="49" charset="0"/>
              <a:buChar char="o"/>
            </a:pPr>
            <a:r>
              <a:rPr lang="en-US" b="1" dirty="0"/>
              <a:t>Alternative Operations: </a:t>
            </a:r>
            <a:r>
              <a:rPr lang="en-US" dirty="0"/>
              <a:t>The core principle underlying alternative operations is to </a:t>
            </a:r>
            <a:r>
              <a:rPr lang="en-US" u="sng" dirty="0"/>
              <a:t>transition mission critical functions to a disjoint architecture to enable continuity even when under attack</a:t>
            </a:r>
            <a:r>
              <a:rPr lang="en-US" dirty="0"/>
              <a:t>. Ex.: simplistic as migrating to chat from email; using mobile computing devices in place of centralized servers; or changing application implementations (e.g., switching browsers between Firefox and Explorer).</a:t>
            </a:r>
          </a:p>
        </p:txBody>
      </p:sp>
    </p:spTree>
    <p:extLst>
      <p:ext uri="{BB962C8B-B14F-4D97-AF65-F5344CB8AC3E}">
        <p14:creationId xmlns:p14="http://schemas.microsoft.com/office/powerpoint/2010/main" val="222588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97125"/>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255776"/>
            <a:ext cx="10975848" cy="4535424"/>
          </a:xfrm>
        </p:spPr>
        <p:txBody>
          <a:bodyPr>
            <a:noAutofit/>
          </a:bodyPr>
          <a:lstStyle/>
          <a:p>
            <a:pPr marL="0" indent="0" algn="just">
              <a:lnSpc>
                <a:spcPct val="150000"/>
              </a:lnSpc>
              <a:buNone/>
            </a:pPr>
            <a:r>
              <a:rPr lang="en-US" sz="3200" b="1" dirty="0"/>
              <a:t>Deception: </a:t>
            </a:r>
            <a:r>
              <a:rPr lang="en-US" sz="3200" dirty="0"/>
              <a:t>is a cybersecurity defense practice that aims to deceive attackers by distributing a collection of traps and decoys across a system's infrastructure to imitate genuine assets. </a:t>
            </a:r>
          </a:p>
        </p:txBody>
      </p:sp>
    </p:spTree>
    <p:extLst>
      <p:ext uri="{BB962C8B-B14F-4D97-AF65-F5344CB8AC3E}">
        <p14:creationId xmlns:p14="http://schemas.microsoft.com/office/powerpoint/2010/main" val="54134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97125"/>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255776"/>
            <a:ext cx="7036308" cy="4535424"/>
          </a:xfrm>
        </p:spPr>
        <p:txBody>
          <a:bodyPr>
            <a:noAutofit/>
          </a:bodyPr>
          <a:lstStyle/>
          <a:p>
            <a:pPr marL="0" indent="0" algn="just">
              <a:lnSpc>
                <a:spcPct val="150000"/>
              </a:lnSpc>
              <a:buNone/>
            </a:pPr>
            <a:r>
              <a:rPr lang="en-US" b="1" dirty="0"/>
              <a:t>Deception Techniques – </a:t>
            </a:r>
            <a:r>
              <a:rPr lang="en-US" u="sng" dirty="0"/>
              <a:t>Honeypot</a:t>
            </a:r>
            <a:r>
              <a:rPr lang="en-US" b="1" dirty="0"/>
              <a:t>  </a:t>
            </a:r>
            <a:r>
              <a:rPr lang="en-US" dirty="0"/>
              <a:t>consists of data (for example, in a network site) that appears to be a legitimate part of the site that seems to contain information or a resource of value to attackers but is isolated and monitored and enables blocking or analyzing the attackers</a:t>
            </a:r>
            <a:r>
              <a:rPr lang="en-US" b="1" dirty="0"/>
              <a:t>. </a:t>
            </a:r>
          </a:p>
        </p:txBody>
      </p:sp>
      <p:pic>
        <p:nvPicPr>
          <p:cNvPr id="8194" name="Picture 2" descr="See the source image">
            <a:extLst>
              <a:ext uri="{FF2B5EF4-FFF2-40B4-BE49-F238E27FC236}">
                <a16:creationId xmlns:a16="http://schemas.microsoft.com/office/drawing/2014/main" id="{4F2998EE-3226-488C-B5EC-F2561BECB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212" y="1389888"/>
            <a:ext cx="357187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6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97125"/>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255776"/>
            <a:ext cx="6365748" cy="4535424"/>
          </a:xfrm>
        </p:spPr>
        <p:txBody>
          <a:bodyPr>
            <a:noAutofit/>
          </a:bodyPr>
          <a:lstStyle/>
          <a:p>
            <a:pPr marL="0" indent="0" algn="just">
              <a:lnSpc>
                <a:spcPct val="150000"/>
              </a:lnSpc>
              <a:buNone/>
            </a:pPr>
            <a:r>
              <a:rPr lang="en-US" b="1" dirty="0"/>
              <a:t>Deception Techniques – </a:t>
            </a:r>
            <a:r>
              <a:rPr lang="en-US" u="sng" dirty="0"/>
              <a:t>Code and data obfuscation</a:t>
            </a:r>
            <a:r>
              <a:rPr lang="en-US" b="1" dirty="0"/>
              <a:t>  </a:t>
            </a:r>
            <a:r>
              <a:rPr lang="en-US" dirty="0"/>
              <a:t>involves scrambling objects to retain functionality while making objects look complicated. For example, In software means of  the deliberate act of creating source or machine code that is difficult for humans to understand.</a:t>
            </a:r>
            <a:endParaRPr lang="en-US" b="1" dirty="0"/>
          </a:p>
        </p:txBody>
      </p:sp>
      <p:pic>
        <p:nvPicPr>
          <p:cNvPr id="9218" name="Picture 2" descr="See the source image">
            <a:extLst>
              <a:ext uri="{FF2B5EF4-FFF2-40B4-BE49-F238E27FC236}">
                <a16:creationId xmlns:a16="http://schemas.microsoft.com/office/drawing/2014/main" id="{1E3694B2-F772-4248-82FB-D3F745478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555" y="0"/>
            <a:ext cx="4639543" cy="30954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ee the source image">
            <a:extLst>
              <a:ext uri="{FF2B5EF4-FFF2-40B4-BE49-F238E27FC236}">
                <a16:creationId xmlns:a16="http://schemas.microsoft.com/office/drawing/2014/main" id="{D5689C42-B7DC-4644-96F3-F430F7C88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78" t="19056" b="25003"/>
          <a:stretch/>
        </p:blipFill>
        <p:spPr bwMode="auto">
          <a:xfrm>
            <a:off x="7097420" y="3253941"/>
            <a:ext cx="5094580" cy="234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2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4326020" y="182950"/>
            <a:ext cx="6307492" cy="1712281"/>
          </a:xfrm>
        </p:spPr>
        <p:txBody>
          <a:bodyPr>
            <a:normAutofit/>
          </a:bodyPr>
          <a:lstStyle/>
          <a:p>
            <a:r>
              <a:rPr lang="en-US" sz="4800" b="1" dirty="0">
                <a:latin typeface="Aharoni" panose="02010803020104030203" pitchFamily="2" charset="-79"/>
                <a:cs typeface="Aharoni" panose="02010803020104030203" pitchFamily="2" charset="-79"/>
              </a:rPr>
              <a:t>Cyber Resilience Engineering</a:t>
            </a:r>
            <a:endParaRPr lang="en-US" sz="4800"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4207530" y="2039789"/>
            <a:ext cx="7528108" cy="2798619"/>
          </a:xfrm>
        </p:spPr>
        <p:txBody>
          <a:bodyPr anchor="ctr">
            <a:normAutofit fontScale="77500" lnSpcReduction="20000"/>
          </a:bodyPr>
          <a:lstStyle/>
          <a:p>
            <a:pPr marL="857250" indent="-857250">
              <a:lnSpc>
                <a:spcPct val="150000"/>
              </a:lnSpc>
              <a:buFont typeface="+mj-lt"/>
              <a:buAutoNum type="romanUcPeriod"/>
            </a:pPr>
            <a:r>
              <a:rPr lang="en-US" sz="4000" b="1" dirty="0"/>
              <a:t>General Concepts of Cyber Resilience</a:t>
            </a:r>
          </a:p>
          <a:p>
            <a:pPr marL="857250" indent="-857250">
              <a:lnSpc>
                <a:spcPct val="150000"/>
              </a:lnSpc>
              <a:buFont typeface="+mj-lt"/>
              <a:buAutoNum type="romanUcPeriod"/>
            </a:pPr>
            <a:r>
              <a:rPr lang="en-US" sz="4000" b="1" dirty="0"/>
              <a:t>MITRE Cyber Resiliency Engineering Framework</a:t>
            </a:r>
          </a:p>
          <a:p>
            <a:pPr marL="857250" indent="-857250">
              <a:lnSpc>
                <a:spcPct val="150000"/>
              </a:lnSpc>
              <a:buFont typeface="+mj-lt"/>
              <a:buAutoNum type="romanUcPeriod"/>
            </a:pPr>
            <a:endParaRPr lang="en-US" sz="4000" b="1" dirty="0"/>
          </a:p>
        </p:txBody>
      </p:sp>
    </p:spTree>
    <p:extLst>
      <p:ext uri="{BB962C8B-B14F-4D97-AF65-F5344CB8AC3E}">
        <p14:creationId xmlns:p14="http://schemas.microsoft.com/office/powerpoint/2010/main" val="3662866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297125"/>
          </a:xfrm>
        </p:spPr>
        <p:txBody>
          <a:bodyPr>
            <a:normAutofit/>
          </a:bodyPr>
          <a:lstStyle/>
          <a:p>
            <a:r>
              <a:rPr lang="en-US" sz="5400" b="1" dirty="0"/>
              <a:t>Reactive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608076" y="1255776"/>
            <a:ext cx="10515600" cy="4535424"/>
          </a:xfrm>
        </p:spPr>
        <p:txBody>
          <a:bodyPr>
            <a:noAutofit/>
          </a:bodyPr>
          <a:lstStyle/>
          <a:p>
            <a:pPr marL="0" indent="0" algn="just">
              <a:lnSpc>
                <a:spcPct val="150000"/>
              </a:lnSpc>
              <a:buNone/>
            </a:pPr>
            <a:r>
              <a:rPr lang="en-US" b="1" dirty="0"/>
              <a:t>Other Deception Techniques:</a:t>
            </a:r>
          </a:p>
          <a:p>
            <a:pPr marL="971550" lvl="1" indent="-514350" algn="just">
              <a:lnSpc>
                <a:spcPct val="100000"/>
              </a:lnSpc>
              <a:buFont typeface="+mj-lt"/>
              <a:buAutoNum type="alphaLcPeriod"/>
            </a:pPr>
            <a:r>
              <a:rPr lang="en-US" sz="2800" u="sng" dirty="0"/>
              <a:t>Cluttering</a:t>
            </a:r>
            <a:r>
              <a:rPr lang="en-US" sz="2800" dirty="0"/>
              <a:t> a system can make it difficult to find mission critical components and obfuscates the real targets; </a:t>
            </a:r>
          </a:p>
          <a:p>
            <a:pPr marL="971550" lvl="1" indent="-514350" algn="just">
              <a:lnSpc>
                <a:spcPct val="100000"/>
              </a:lnSpc>
              <a:buFont typeface="+mj-lt"/>
              <a:buAutoNum type="alphaLcPeriod"/>
            </a:pPr>
            <a:r>
              <a:rPr lang="en-US" sz="2800" dirty="0"/>
              <a:t>Self‐modifying code;</a:t>
            </a:r>
          </a:p>
          <a:p>
            <a:pPr marL="971550" lvl="1" indent="-514350" algn="just">
              <a:lnSpc>
                <a:spcPct val="100000"/>
              </a:lnSpc>
              <a:buFont typeface="+mj-lt"/>
              <a:buAutoNum type="alphaLcPeriod"/>
            </a:pPr>
            <a:r>
              <a:rPr lang="en-US" sz="2800" dirty="0"/>
              <a:t>Self‐protecting data; </a:t>
            </a:r>
          </a:p>
          <a:p>
            <a:pPr marL="971550" lvl="1" indent="-514350" algn="just">
              <a:lnSpc>
                <a:spcPct val="100000"/>
              </a:lnSpc>
              <a:buFont typeface="+mj-lt"/>
              <a:buAutoNum type="alphaLcPeriod"/>
            </a:pPr>
            <a:r>
              <a:rPr lang="en-US" sz="2800" dirty="0"/>
              <a:t>Customized and proprietary protocols, extensions, code, solutions, etc.; and</a:t>
            </a:r>
          </a:p>
          <a:p>
            <a:pPr marL="971550" lvl="1" indent="-514350" algn="just">
              <a:lnSpc>
                <a:spcPct val="100000"/>
              </a:lnSpc>
              <a:buFont typeface="+mj-lt"/>
              <a:buAutoNum type="alphaLcPeriod"/>
            </a:pPr>
            <a:r>
              <a:rPr lang="en-US" sz="2800" dirty="0"/>
              <a:t>Entrapment techniques; Misinformation.</a:t>
            </a:r>
          </a:p>
          <a:p>
            <a:pPr marL="0" indent="0" algn="just">
              <a:lnSpc>
                <a:spcPct val="150000"/>
              </a:lnSpc>
              <a:buNone/>
            </a:pPr>
            <a:endParaRPr lang="en-US" b="1" dirty="0"/>
          </a:p>
        </p:txBody>
      </p:sp>
    </p:spTree>
    <p:extLst>
      <p:ext uri="{BB962C8B-B14F-4D97-AF65-F5344CB8AC3E}">
        <p14:creationId xmlns:p14="http://schemas.microsoft.com/office/powerpoint/2010/main" val="2992144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eal LED panel">
            <a:extLst>
              <a:ext uri="{FF2B5EF4-FFF2-40B4-BE49-F238E27FC236}">
                <a16:creationId xmlns:a16="http://schemas.microsoft.com/office/drawing/2014/main" id="{A9479173-B9C7-994C-A717-603ADD6E65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190" b="35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1F8F75-912B-6C41-8145-BA0A32F5F045}"/>
              </a:ext>
            </a:extLst>
          </p:cNvPr>
          <p:cNvSpPr>
            <a:spLocks noGrp="1"/>
          </p:cNvSpPr>
          <p:nvPr>
            <p:ph type="ctrTitle"/>
          </p:nvPr>
        </p:nvSpPr>
        <p:spPr>
          <a:xfrm>
            <a:off x="1524000" y="2094636"/>
            <a:ext cx="9144000" cy="2900518"/>
          </a:xfrm>
        </p:spPr>
        <p:txBody>
          <a:bodyPr>
            <a:normAutofit fontScale="90000"/>
          </a:bodyPr>
          <a:lstStyle/>
          <a:p>
            <a:r>
              <a:rPr lang="en-US" sz="8000" b="1" dirty="0">
                <a:solidFill>
                  <a:srgbClr val="FFFFFF"/>
                </a:solidFill>
              </a:rPr>
              <a:t>MITRE Cyber Resiliency Engineering Framework</a:t>
            </a:r>
          </a:p>
        </p:txBody>
      </p:sp>
    </p:spTree>
    <p:extLst>
      <p:ext uri="{BB962C8B-B14F-4D97-AF65-F5344CB8AC3E}">
        <p14:creationId xmlns:p14="http://schemas.microsoft.com/office/powerpoint/2010/main" val="119722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E0DC-19C5-458A-8626-75927410300B}"/>
              </a:ext>
            </a:extLst>
          </p:cNvPr>
          <p:cNvSpPr>
            <a:spLocks noGrp="1"/>
          </p:cNvSpPr>
          <p:nvPr>
            <p:ph type="title"/>
          </p:nvPr>
        </p:nvSpPr>
        <p:spPr>
          <a:xfrm>
            <a:off x="362712" y="81207"/>
            <a:ext cx="10515600" cy="918538"/>
          </a:xfrm>
        </p:spPr>
        <p:txBody>
          <a:bodyPr/>
          <a:lstStyle/>
          <a:p>
            <a:r>
              <a:rPr lang="en-US" b="1" dirty="0"/>
              <a:t>Cyber Mission Assurance Engineering (MAE)</a:t>
            </a:r>
          </a:p>
        </p:txBody>
      </p:sp>
      <p:sp>
        <p:nvSpPr>
          <p:cNvPr id="3" name="Content Placeholder 2">
            <a:extLst>
              <a:ext uri="{FF2B5EF4-FFF2-40B4-BE49-F238E27FC236}">
                <a16:creationId xmlns:a16="http://schemas.microsoft.com/office/drawing/2014/main" id="{ED56E57F-12A2-4407-9583-86634ACBDAE9}"/>
              </a:ext>
            </a:extLst>
          </p:cNvPr>
          <p:cNvSpPr>
            <a:spLocks noGrp="1"/>
          </p:cNvSpPr>
          <p:nvPr>
            <p:ph idx="1"/>
          </p:nvPr>
        </p:nvSpPr>
        <p:spPr>
          <a:xfrm>
            <a:off x="749808" y="1167702"/>
            <a:ext cx="10515600" cy="4891722"/>
          </a:xfrm>
        </p:spPr>
        <p:txBody>
          <a:bodyPr>
            <a:normAutofit/>
          </a:bodyPr>
          <a:lstStyle/>
          <a:p>
            <a:pPr marL="0" indent="0" algn="just">
              <a:lnSpc>
                <a:spcPct val="110000"/>
              </a:lnSpc>
              <a:buNone/>
            </a:pPr>
            <a:r>
              <a:rPr lang="en-US" b="1" dirty="0"/>
              <a:t>Mission Assurance Engineering (MAE) </a:t>
            </a:r>
            <a:r>
              <a:rPr lang="en-US" dirty="0"/>
              <a:t>extends throughout the entire traditional acquisition life cycle, from concept development through deployment and beyond, to include supply chain considerations and field operations. </a:t>
            </a:r>
          </a:p>
          <a:p>
            <a:pPr algn="just">
              <a:lnSpc>
                <a:spcPct val="110000"/>
              </a:lnSpc>
            </a:pPr>
            <a:r>
              <a:rPr lang="en-US" dirty="0"/>
              <a:t>It is </a:t>
            </a:r>
            <a:r>
              <a:rPr lang="en-US" b="1" dirty="0"/>
              <a:t>risk-based</a:t>
            </a:r>
            <a:r>
              <a:rPr lang="en-US" dirty="0"/>
              <a:t>, focused on risks to missions due to dependence on cyber resources, and threat-informed, making use of threat information sharing and threat analysis.</a:t>
            </a:r>
          </a:p>
        </p:txBody>
      </p:sp>
      <p:sp>
        <p:nvSpPr>
          <p:cNvPr id="4" name="TextBox 3">
            <a:extLst>
              <a:ext uri="{FF2B5EF4-FFF2-40B4-BE49-F238E27FC236}">
                <a16:creationId xmlns:a16="http://schemas.microsoft.com/office/drawing/2014/main" id="{3BFE96B2-2904-4C23-BFBD-63F699C013EA}"/>
              </a:ext>
            </a:extLst>
          </p:cNvPr>
          <p:cNvSpPr txBox="1"/>
          <p:nvPr/>
        </p:nvSpPr>
        <p:spPr>
          <a:xfrm>
            <a:off x="6595872" y="4766968"/>
            <a:ext cx="5145024" cy="923330"/>
          </a:xfrm>
          <a:prstGeom prst="rect">
            <a:avLst/>
          </a:prstGeom>
          <a:noFill/>
        </p:spPr>
        <p:txBody>
          <a:bodyPr wrap="square">
            <a:spAutoFit/>
          </a:bodyPr>
          <a:lstStyle/>
          <a:p>
            <a:r>
              <a:rPr lang="en-US" dirty="0">
                <a:hlinkClick r:id="rId2"/>
              </a:rPr>
              <a:t>Cyber Mission Assurance Engineering: A Risk-Based, Threat-Informed Approach to Address Advanced Adversaries (mitre.org)</a:t>
            </a:r>
            <a:endParaRPr lang="en-US" dirty="0"/>
          </a:p>
        </p:txBody>
      </p:sp>
    </p:spTree>
    <p:extLst>
      <p:ext uri="{BB962C8B-B14F-4D97-AF65-F5344CB8AC3E}">
        <p14:creationId xmlns:p14="http://schemas.microsoft.com/office/powerpoint/2010/main" val="2512254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E0DC-19C5-458A-8626-75927410300B}"/>
              </a:ext>
            </a:extLst>
          </p:cNvPr>
          <p:cNvSpPr>
            <a:spLocks noGrp="1"/>
          </p:cNvSpPr>
          <p:nvPr>
            <p:ph type="title"/>
          </p:nvPr>
        </p:nvSpPr>
        <p:spPr>
          <a:xfrm>
            <a:off x="146304" y="5832070"/>
            <a:ext cx="11935968" cy="1025930"/>
          </a:xfrm>
        </p:spPr>
        <p:style>
          <a:lnRef idx="2">
            <a:schemeClr val="accent6"/>
          </a:lnRef>
          <a:fillRef idx="1">
            <a:schemeClr val="lt1"/>
          </a:fillRef>
          <a:effectRef idx="0">
            <a:schemeClr val="accent6"/>
          </a:effectRef>
          <a:fontRef idx="minor">
            <a:schemeClr val="dk1"/>
          </a:fontRef>
        </p:style>
        <p:txBody>
          <a:bodyPr>
            <a:normAutofit/>
          </a:bodyPr>
          <a:lstStyle/>
          <a:p>
            <a:pPr algn="ctr"/>
            <a:r>
              <a:rPr lang="en-US" b="1" dirty="0">
                <a:ln>
                  <a:solidFill>
                    <a:schemeClr val="accent6">
                      <a:lumMod val="75000"/>
                    </a:schemeClr>
                  </a:solidFill>
                </a:ln>
              </a:rPr>
              <a:t>MITRE Cyber MAE Methodology Review</a:t>
            </a:r>
          </a:p>
        </p:txBody>
      </p:sp>
      <p:pic>
        <p:nvPicPr>
          <p:cNvPr id="7" name="Picture 6">
            <a:extLst>
              <a:ext uri="{FF2B5EF4-FFF2-40B4-BE49-F238E27FC236}">
                <a16:creationId xmlns:a16="http://schemas.microsoft.com/office/drawing/2014/main" id="{5A97EE95-7BD4-457A-AB47-902C8E144FD6}"/>
              </a:ext>
            </a:extLst>
          </p:cNvPr>
          <p:cNvPicPr>
            <a:picLocks noChangeAspect="1"/>
          </p:cNvPicPr>
          <p:nvPr/>
        </p:nvPicPr>
        <p:blipFill>
          <a:blip r:embed="rId2"/>
          <a:stretch>
            <a:fillRect/>
          </a:stretch>
        </p:blipFill>
        <p:spPr>
          <a:xfrm>
            <a:off x="4852416" y="0"/>
            <a:ext cx="7339584" cy="5736116"/>
          </a:xfrm>
          <a:prstGeom prst="rect">
            <a:avLst/>
          </a:prstGeom>
        </p:spPr>
      </p:pic>
      <p:grpSp>
        <p:nvGrpSpPr>
          <p:cNvPr id="11" name="Group 10">
            <a:extLst>
              <a:ext uri="{FF2B5EF4-FFF2-40B4-BE49-F238E27FC236}">
                <a16:creationId xmlns:a16="http://schemas.microsoft.com/office/drawing/2014/main" id="{C8C27081-7FE0-49AE-99EA-8CFF1E24C279}"/>
              </a:ext>
            </a:extLst>
          </p:cNvPr>
          <p:cNvGrpSpPr/>
          <p:nvPr/>
        </p:nvGrpSpPr>
        <p:grpSpPr>
          <a:xfrm>
            <a:off x="377952" y="158496"/>
            <a:ext cx="9570720" cy="2706624"/>
            <a:chOff x="377952" y="158496"/>
            <a:chExt cx="9570720" cy="2706624"/>
          </a:xfrm>
        </p:grpSpPr>
        <p:sp>
          <p:nvSpPr>
            <p:cNvPr id="8" name="Rectangle 7">
              <a:extLst>
                <a:ext uri="{FF2B5EF4-FFF2-40B4-BE49-F238E27FC236}">
                  <a16:creationId xmlns:a16="http://schemas.microsoft.com/office/drawing/2014/main" id="{756780E1-0CA6-4056-8D86-2969CC14EADD}"/>
                </a:ext>
              </a:extLst>
            </p:cNvPr>
            <p:cNvSpPr/>
            <p:nvPr/>
          </p:nvSpPr>
          <p:spPr>
            <a:xfrm>
              <a:off x="4596384" y="158496"/>
              <a:ext cx="5352288" cy="2706624"/>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A8045A-490E-4893-9332-C7197215B6E7}"/>
                </a:ext>
              </a:extLst>
            </p:cNvPr>
            <p:cNvSpPr txBox="1"/>
            <p:nvPr/>
          </p:nvSpPr>
          <p:spPr>
            <a:xfrm>
              <a:off x="377952" y="757755"/>
              <a:ext cx="4133088" cy="1508105"/>
            </a:xfrm>
            <a:prstGeom prst="rect">
              <a:avLst/>
            </a:prstGeom>
            <a:noFill/>
          </p:spPr>
          <p:txBody>
            <a:bodyPr wrap="square">
              <a:spAutoFit/>
            </a:bodyPr>
            <a:lstStyle/>
            <a:p>
              <a:pPr algn="just"/>
              <a:r>
                <a:rPr lang="en-US" sz="2300" dirty="0">
                  <a:solidFill>
                    <a:srgbClr val="FF0000"/>
                  </a:solidFill>
                </a:rPr>
                <a:t>determine which resources are most important, based on their mission criticality and on organizational priorities</a:t>
              </a:r>
            </a:p>
          </p:txBody>
        </p:sp>
      </p:grpSp>
    </p:spTree>
    <p:extLst>
      <p:ext uri="{BB962C8B-B14F-4D97-AF65-F5344CB8AC3E}">
        <p14:creationId xmlns:p14="http://schemas.microsoft.com/office/powerpoint/2010/main" val="158887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E0DC-19C5-458A-8626-75927410300B}"/>
              </a:ext>
            </a:extLst>
          </p:cNvPr>
          <p:cNvSpPr>
            <a:spLocks noGrp="1"/>
          </p:cNvSpPr>
          <p:nvPr>
            <p:ph type="title"/>
          </p:nvPr>
        </p:nvSpPr>
        <p:spPr>
          <a:xfrm>
            <a:off x="146304" y="5832070"/>
            <a:ext cx="11935968" cy="1025930"/>
          </a:xfrm>
        </p:spPr>
        <p:style>
          <a:lnRef idx="2">
            <a:schemeClr val="accent6"/>
          </a:lnRef>
          <a:fillRef idx="1">
            <a:schemeClr val="lt1"/>
          </a:fillRef>
          <a:effectRef idx="0">
            <a:schemeClr val="accent6"/>
          </a:effectRef>
          <a:fontRef idx="minor">
            <a:schemeClr val="dk1"/>
          </a:fontRef>
        </p:style>
        <p:txBody>
          <a:bodyPr>
            <a:normAutofit/>
          </a:bodyPr>
          <a:lstStyle/>
          <a:p>
            <a:pPr algn="ctr"/>
            <a:r>
              <a:rPr lang="en-US" b="1" dirty="0">
                <a:ln>
                  <a:solidFill>
                    <a:schemeClr val="accent6">
                      <a:lumMod val="75000"/>
                    </a:schemeClr>
                  </a:solidFill>
                </a:ln>
              </a:rPr>
              <a:t>MITRE Cyber MAE Methodology Review</a:t>
            </a:r>
          </a:p>
        </p:txBody>
      </p:sp>
      <p:pic>
        <p:nvPicPr>
          <p:cNvPr id="7" name="Picture 6">
            <a:extLst>
              <a:ext uri="{FF2B5EF4-FFF2-40B4-BE49-F238E27FC236}">
                <a16:creationId xmlns:a16="http://schemas.microsoft.com/office/drawing/2014/main" id="{5A97EE95-7BD4-457A-AB47-902C8E144FD6}"/>
              </a:ext>
            </a:extLst>
          </p:cNvPr>
          <p:cNvPicPr>
            <a:picLocks noChangeAspect="1"/>
          </p:cNvPicPr>
          <p:nvPr/>
        </p:nvPicPr>
        <p:blipFill>
          <a:blip r:embed="rId3"/>
          <a:stretch>
            <a:fillRect/>
          </a:stretch>
        </p:blipFill>
        <p:spPr>
          <a:xfrm>
            <a:off x="4852416" y="0"/>
            <a:ext cx="7339584" cy="5736116"/>
          </a:xfrm>
          <a:prstGeom prst="rect">
            <a:avLst/>
          </a:prstGeom>
        </p:spPr>
      </p:pic>
      <p:grpSp>
        <p:nvGrpSpPr>
          <p:cNvPr id="12" name="Group 11">
            <a:extLst>
              <a:ext uri="{FF2B5EF4-FFF2-40B4-BE49-F238E27FC236}">
                <a16:creationId xmlns:a16="http://schemas.microsoft.com/office/drawing/2014/main" id="{A3658EF3-9889-4C6C-ACB8-94E1B116BFB3}"/>
              </a:ext>
            </a:extLst>
          </p:cNvPr>
          <p:cNvGrpSpPr/>
          <p:nvPr/>
        </p:nvGrpSpPr>
        <p:grpSpPr>
          <a:xfrm>
            <a:off x="445008" y="589038"/>
            <a:ext cx="9656064" cy="5047536"/>
            <a:chOff x="292608" y="-1927489"/>
            <a:chExt cx="9656064" cy="5047536"/>
          </a:xfrm>
        </p:grpSpPr>
        <p:sp>
          <p:nvSpPr>
            <p:cNvPr id="13" name="Rectangle 12">
              <a:extLst>
                <a:ext uri="{FF2B5EF4-FFF2-40B4-BE49-F238E27FC236}">
                  <a16:creationId xmlns:a16="http://schemas.microsoft.com/office/drawing/2014/main" id="{52795837-2798-423F-8313-9ED6D63B2DDE}"/>
                </a:ext>
              </a:extLst>
            </p:cNvPr>
            <p:cNvSpPr/>
            <p:nvPr/>
          </p:nvSpPr>
          <p:spPr>
            <a:xfrm>
              <a:off x="4596384" y="365758"/>
              <a:ext cx="5352288" cy="824083"/>
            </a:xfrm>
            <a:prstGeom prst="rect">
              <a:avLst/>
            </a:prstGeom>
            <a:noFill/>
            <a:ln w="190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1E96C45-94B4-4256-BB7C-8BBA5ACA056F}"/>
                </a:ext>
              </a:extLst>
            </p:cNvPr>
            <p:cNvSpPr txBox="1"/>
            <p:nvPr/>
          </p:nvSpPr>
          <p:spPr>
            <a:xfrm>
              <a:off x="292608" y="-1927489"/>
              <a:ext cx="4133088" cy="5047536"/>
            </a:xfrm>
            <a:prstGeom prst="rect">
              <a:avLst/>
            </a:prstGeom>
            <a:noFill/>
          </p:spPr>
          <p:txBody>
            <a:bodyPr wrap="square">
              <a:spAutoFit/>
            </a:bodyPr>
            <a:lstStyle/>
            <a:p>
              <a:r>
                <a:rPr lang="en-US" sz="2300" dirty="0">
                  <a:solidFill>
                    <a:srgbClr val="0070C0"/>
                  </a:solidFill>
                </a:rPr>
                <a:t>Identifies threats, taking into consideration adversary characteristics such as capabilities, intent, and targeting as contributors to the likelihood that an adversary will use a given TTP or set of TTPs, together with information about vulnerabilities or weaknesses in as-built systems or components, in the operational environment, or inherent in information or communications technologies, in order to determine risks.</a:t>
              </a:r>
            </a:p>
          </p:txBody>
        </p:sp>
      </p:grpSp>
    </p:spTree>
    <p:extLst>
      <p:ext uri="{BB962C8B-B14F-4D97-AF65-F5344CB8AC3E}">
        <p14:creationId xmlns:p14="http://schemas.microsoft.com/office/powerpoint/2010/main" val="185583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E0DC-19C5-458A-8626-75927410300B}"/>
              </a:ext>
            </a:extLst>
          </p:cNvPr>
          <p:cNvSpPr>
            <a:spLocks noGrp="1"/>
          </p:cNvSpPr>
          <p:nvPr>
            <p:ph type="title"/>
          </p:nvPr>
        </p:nvSpPr>
        <p:spPr>
          <a:xfrm>
            <a:off x="146304" y="5832070"/>
            <a:ext cx="11935968" cy="1025930"/>
          </a:xfrm>
        </p:spPr>
        <p:style>
          <a:lnRef idx="2">
            <a:schemeClr val="accent6"/>
          </a:lnRef>
          <a:fillRef idx="1">
            <a:schemeClr val="lt1"/>
          </a:fillRef>
          <a:effectRef idx="0">
            <a:schemeClr val="accent6"/>
          </a:effectRef>
          <a:fontRef idx="minor">
            <a:schemeClr val="dk1"/>
          </a:fontRef>
        </p:style>
        <p:txBody>
          <a:bodyPr>
            <a:normAutofit/>
          </a:bodyPr>
          <a:lstStyle/>
          <a:p>
            <a:pPr algn="ctr"/>
            <a:r>
              <a:rPr lang="en-US" b="1" dirty="0">
                <a:ln>
                  <a:solidFill>
                    <a:schemeClr val="accent6">
                      <a:lumMod val="75000"/>
                    </a:schemeClr>
                  </a:solidFill>
                </a:ln>
              </a:rPr>
              <a:t>MITRE Cyber MAE Methodology Review</a:t>
            </a:r>
          </a:p>
        </p:txBody>
      </p:sp>
      <p:pic>
        <p:nvPicPr>
          <p:cNvPr id="7" name="Picture 6">
            <a:extLst>
              <a:ext uri="{FF2B5EF4-FFF2-40B4-BE49-F238E27FC236}">
                <a16:creationId xmlns:a16="http://schemas.microsoft.com/office/drawing/2014/main" id="{5A97EE95-7BD4-457A-AB47-902C8E144FD6}"/>
              </a:ext>
            </a:extLst>
          </p:cNvPr>
          <p:cNvPicPr>
            <a:picLocks noChangeAspect="1"/>
          </p:cNvPicPr>
          <p:nvPr/>
        </p:nvPicPr>
        <p:blipFill>
          <a:blip r:embed="rId2"/>
          <a:stretch>
            <a:fillRect/>
          </a:stretch>
        </p:blipFill>
        <p:spPr>
          <a:xfrm>
            <a:off x="4852416" y="0"/>
            <a:ext cx="7339584" cy="5736116"/>
          </a:xfrm>
          <a:prstGeom prst="rect">
            <a:avLst/>
          </a:prstGeom>
        </p:spPr>
      </p:pic>
      <p:grpSp>
        <p:nvGrpSpPr>
          <p:cNvPr id="12" name="Group 11">
            <a:extLst>
              <a:ext uri="{FF2B5EF4-FFF2-40B4-BE49-F238E27FC236}">
                <a16:creationId xmlns:a16="http://schemas.microsoft.com/office/drawing/2014/main" id="{A3658EF3-9889-4C6C-ACB8-94E1B116BFB3}"/>
              </a:ext>
            </a:extLst>
          </p:cNvPr>
          <p:cNvGrpSpPr/>
          <p:nvPr/>
        </p:nvGrpSpPr>
        <p:grpSpPr>
          <a:xfrm>
            <a:off x="445008" y="3148891"/>
            <a:ext cx="9759696" cy="2215991"/>
            <a:chOff x="292608" y="632364"/>
            <a:chExt cx="9759696" cy="2215991"/>
          </a:xfrm>
        </p:grpSpPr>
        <p:sp>
          <p:nvSpPr>
            <p:cNvPr id="13" name="Rectangle 12">
              <a:extLst>
                <a:ext uri="{FF2B5EF4-FFF2-40B4-BE49-F238E27FC236}">
                  <a16:creationId xmlns:a16="http://schemas.microsoft.com/office/drawing/2014/main" id="{52795837-2798-423F-8313-9ED6D63B2DDE}"/>
                </a:ext>
              </a:extLst>
            </p:cNvPr>
            <p:cNvSpPr/>
            <p:nvPr/>
          </p:nvSpPr>
          <p:spPr>
            <a:xfrm>
              <a:off x="4700016" y="1189841"/>
              <a:ext cx="5352288" cy="824083"/>
            </a:xfrm>
            <a:prstGeom prst="rect">
              <a:avLst/>
            </a:prstGeom>
            <a:noFill/>
            <a:ln w="1905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1E96C45-94B4-4256-BB7C-8BBA5ACA056F}"/>
                </a:ext>
              </a:extLst>
            </p:cNvPr>
            <p:cNvSpPr txBox="1"/>
            <p:nvPr/>
          </p:nvSpPr>
          <p:spPr>
            <a:xfrm>
              <a:off x="292608" y="632364"/>
              <a:ext cx="4133088" cy="2215991"/>
            </a:xfrm>
            <a:prstGeom prst="rect">
              <a:avLst/>
            </a:prstGeom>
            <a:noFill/>
          </p:spPr>
          <p:txBody>
            <a:bodyPr wrap="square">
              <a:spAutoFit/>
            </a:bodyPr>
            <a:lstStyle/>
            <a:p>
              <a:pPr algn="just"/>
              <a:r>
                <a:rPr lang="en-US" sz="2300" dirty="0">
                  <a:solidFill>
                    <a:schemeClr val="accent6">
                      <a:lumMod val="75000"/>
                    </a:schemeClr>
                  </a:solidFill>
                </a:rPr>
                <a:t>Mitigations can be drawn from multiple disciplines, including assurance, security, resiliency, anti-tamper (AT), and</a:t>
              </a:r>
            </a:p>
            <a:p>
              <a:pPr algn="just"/>
              <a:r>
                <a:rPr lang="en-US" sz="2300" dirty="0">
                  <a:solidFill>
                    <a:schemeClr val="accent6">
                      <a:lumMod val="75000"/>
                    </a:schemeClr>
                  </a:solidFill>
                </a:rPr>
                <a:t>supply chain risk management (SCRM). </a:t>
              </a:r>
            </a:p>
          </p:txBody>
        </p:sp>
      </p:grpSp>
    </p:spTree>
    <p:extLst>
      <p:ext uri="{BB962C8B-B14F-4D97-AF65-F5344CB8AC3E}">
        <p14:creationId xmlns:p14="http://schemas.microsoft.com/office/powerpoint/2010/main" val="191737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06226C-67D1-4B1F-A783-63E4A18F6659}"/>
              </a:ext>
            </a:extLst>
          </p:cNvPr>
          <p:cNvPicPr>
            <a:picLocks noChangeAspect="1"/>
          </p:cNvPicPr>
          <p:nvPr/>
        </p:nvPicPr>
        <p:blipFill rotWithShape="1">
          <a:blip r:embed="rId3"/>
          <a:srcRect t="8367"/>
          <a:stretch/>
        </p:blipFill>
        <p:spPr>
          <a:xfrm>
            <a:off x="1818894" y="390144"/>
            <a:ext cx="9334500" cy="5132070"/>
          </a:xfrm>
          <a:prstGeom prst="rect">
            <a:avLst/>
          </a:prstGeom>
        </p:spPr>
      </p:pic>
      <p:sp>
        <p:nvSpPr>
          <p:cNvPr id="12" name="Rectangle 11">
            <a:extLst>
              <a:ext uri="{FF2B5EF4-FFF2-40B4-BE49-F238E27FC236}">
                <a16:creationId xmlns:a16="http://schemas.microsoft.com/office/drawing/2014/main" id="{DDBD7729-441E-43EF-B998-AE12752C8F5D}"/>
              </a:ext>
            </a:extLst>
          </p:cNvPr>
          <p:cNvSpPr/>
          <p:nvPr/>
        </p:nvSpPr>
        <p:spPr>
          <a:xfrm>
            <a:off x="1621536" y="4335365"/>
            <a:ext cx="9802368" cy="11194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8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EE56-85E3-4AFE-9479-9AB9F3E71BAE}"/>
              </a:ext>
            </a:extLst>
          </p:cNvPr>
          <p:cNvSpPr>
            <a:spLocks noGrp="1"/>
          </p:cNvSpPr>
          <p:nvPr>
            <p:ph type="title"/>
          </p:nvPr>
        </p:nvSpPr>
        <p:spPr>
          <a:xfrm>
            <a:off x="728472" y="212144"/>
            <a:ext cx="10515600" cy="929454"/>
          </a:xfrm>
        </p:spPr>
        <p:txBody>
          <a:bodyPr/>
          <a:lstStyle/>
          <a:p>
            <a:r>
              <a:rPr lang="en-US" b="1" dirty="0"/>
              <a:t>Cyber Resilience Engineering</a:t>
            </a:r>
          </a:p>
        </p:txBody>
      </p:sp>
      <p:sp>
        <p:nvSpPr>
          <p:cNvPr id="3" name="Content Placeholder 2">
            <a:extLst>
              <a:ext uri="{FF2B5EF4-FFF2-40B4-BE49-F238E27FC236}">
                <a16:creationId xmlns:a16="http://schemas.microsoft.com/office/drawing/2014/main" id="{0CFFB535-7D59-4956-BFE7-2A2AB40E04AE}"/>
              </a:ext>
            </a:extLst>
          </p:cNvPr>
          <p:cNvSpPr>
            <a:spLocks noGrp="1"/>
          </p:cNvSpPr>
          <p:nvPr>
            <p:ph idx="1"/>
          </p:nvPr>
        </p:nvSpPr>
        <p:spPr>
          <a:xfrm>
            <a:off x="838200" y="1113214"/>
            <a:ext cx="10515600" cy="3625606"/>
          </a:xfrm>
        </p:spPr>
        <p:txBody>
          <a:bodyPr>
            <a:normAutofit/>
          </a:bodyPr>
          <a:lstStyle/>
          <a:p>
            <a:pPr algn="just">
              <a:lnSpc>
                <a:spcPct val="100000"/>
              </a:lnSpc>
            </a:pPr>
            <a:r>
              <a:rPr lang="en-US" dirty="0"/>
              <a:t>Cyber resiliency engineering is the </a:t>
            </a:r>
            <a:r>
              <a:rPr lang="en-US" b="1" dirty="0"/>
              <a:t>sub-discipline of mission assurance engineering</a:t>
            </a:r>
            <a:r>
              <a:rPr lang="en-US" dirty="0"/>
              <a:t> which considers: (</a:t>
            </a:r>
            <a:r>
              <a:rPr lang="en-US" dirty="0" err="1"/>
              <a:t>i</a:t>
            </a:r>
            <a:r>
              <a:rPr lang="en-US" dirty="0"/>
              <a:t>) the ways in which an evolving set of resilience practices can be applied to improve cyber resiliency, and (ii) the trade-offs associated with different strategies for applying those practices.</a:t>
            </a:r>
          </a:p>
        </p:txBody>
      </p:sp>
      <p:grpSp>
        <p:nvGrpSpPr>
          <p:cNvPr id="11" name="Group 10">
            <a:extLst>
              <a:ext uri="{FF2B5EF4-FFF2-40B4-BE49-F238E27FC236}">
                <a16:creationId xmlns:a16="http://schemas.microsoft.com/office/drawing/2014/main" id="{66FA1089-DEB2-45DB-93D2-26CF29AF7C8B}"/>
              </a:ext>
            </a:extLst>
          </p:cNvPr>
          <p:cNvGrpSpPr/>
          <p:nvPr/>
        </p:nvGrpSpPr>
        <p:grpSpPr>
          <a:xfrm>
            <a:off x="1426464" y="3568283"/>
            <a:ext cx="9447367" cy="2001365"/>
            <a:chOff x="1426464" y="3568283"/>
            <a:chExt cx="9447367" cy="2001365"/>
          </a:xfrm>
        </p:grpSpPr>
        <p:sp>
          <p:nvSpPr>
            <p:cNvPr id="7" name="TextBox 6">
              <a:extLst>
                <a:ext uri="{FF2B5EF4-FFF2-40B4-BE49-F238E27FC236}">
                  <a16:creationId xmlns:a16="http://schemas.microsoft.com/office/drawing/2014/main" id="{D41705C9-451C-4F22-BFF4-C375562E69A1}"/>
                </a:ext>
              </a:extLst>
            </p:cNvPr>
            <p:cNvSpPr txBox="1"/>
            <p:nvPr/>
          </p:nvSpPr>
          <p:spPr>
            <a:xfrm>
              <a:off x="4777831" y="3630656"/>
              <a:ext cx="6096000" cy="1938992"/>
            </a:xfrm>
            <a:prstGeom prst="rect">
              <a:avLst/>
            </a:prstGeom>
            <a:noFill/>
            <a:ln>
              <a:solidFill>
                <a:srgbClr val="FF0000"/>
              </a:solidFill>
            </a:ln>
          </p:spPr>
          <p:txBody>
            <a:bodyPr wrap="square">
              <a:spAutoFit/>
            </a:bodyPr>
            <a:lstStyle/>
            <a:p>
              <a:pPr algn="just"/>
              <a:r>
                <a:rPr lang="en-US" sz="2400" dirty="0">
                  <a:solidFill>
                    <a:srgbClr val="FF0000"/>
                  </a:solidFill>
                </a:rPr>
                <a:t>How can information systems, systems-of-systems, and the mission or business processes they support, be engineered to provide resilience in the presence of </a:t>
              </a:r>
              <a:r>
                <a:rPr lang="en-US" sz="2400" b="1" u="sng" dirty="0">
                  <a:solidFill>
                    <a:srgbClr val="FF0000"/>
                  </a:solidFill>
                </a:rPr>
                <a:t>advanced cyber threats</a:t>
              </a:r>
              <a:r>
                <a:rPr lang="en-US" sz="2400" dirty="0">
                  <a:solidFill>
                    <a:srgbClr val="FF0000"/>
                  </a:solidFill>
                </a:rPr>
                <a:t>?</a:t>
              </a:r>
            </a:p>
          </p:txBody>
        </p:sp>
        <p:pic>
          <p:nvPicPr>
            <p:cNvPr id="10" name="Picture 9">
              <a:extLst>
                <a:ext uri="{FF2B5EF4-FFF2-40B4-BE49-F238E27FC236}">
                  <a16:creationId xmlns:a16="http://schemas.microsoft.com/office/drawing/2014/main" id="{1735B4A3-9385-43B5-8C0B-3F891816B36C}"/>
                </a:ext>
              </a:extLst>
            </p:cNvPr>
            <p:cNvPicPr>
              <a:picLocks noChangeAspect="1"/>
            </p:cNvPicPr>
            <p:nvPr/>
          </p:nvPicPr>
          <p:blipFill>
            <a:blip r:embed="rId2"/>
            <a:stretch>
              <a:fillRect/>
            </a:stretch>
          </p:blipFill>
          <p:spPr>
            <a:xfrm>
              <a:off x="1426464" y="3568283"/>
              <a:ext cx="2871399" cy="2001365"/>
            </a:xfrm>
            <a:prstGeom prst="rect">
              <a:avLst/>
            </a:prstGeom>
          </p:spPr>
        </p:pic>
      </p:grpSp>
    </p:spTree>
    <p:extLst>
      <p:ext uri="{BB962C8B-B14F-4D97-AF65-F5344CB8AC3E}">
        <p14:creationId xmlns:p14="http://schemas.microsoft.com/office/powerpoint/2010/main" val="28935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728472" y="251615"/>
            <a:ext cx="10515600" cy="906707"/>
          </a:xfrm>
        </p:spPr>
        <p:txBody>
          <a:bodyPr>
            <a:normAutofit/>
          </a:bodyPr>
          <a:lstStyle/>
          <a:p>
            <a:r>
              <a:rPr lang="en-US" sz="4800" b="1" dirty="0"/>
              <a:t>Concepts - Cyber Threats</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838200" y="1412352"/>
            <a:ext cx="10515600" cy="3625606"/>
          </a:xfrm>
        </p:spPr>
        <p:txBody>
          <a:bodyPr>
            <a:normAutofit/>
          </a:bodyPr>
          <a:lstStyle/>
          <a:p>
            <a:pPr algn="just"/>
            <a:r>
              <a:rPr lang="en-US" sz="3200" dirty="0"/>
              <a:t>A clear model of the threat is crucial to defining resilience goals.</a:t>
            </a:r>
          </a:p>
          <a:p>
            <a:pPr algn="just"/>
            <a:r>
              <a:rPr lang="en-US" sz="3200" dirty="0"/>
              <a:t>Cyber threats are variously characterized – for example, in terms of </a:t>
            </a:r>
            <a:r>
              <a:rPr lang="en-US" sz="3200" b="1" dirty="0"/>
              <a:t>behavior</a:t>
            </a:r>
            <a:r>
              <a:rPr lang="en-US" sz="3200" dirty="0"/>
              <a:t> and in terms of </a:t>
            </a:r>
            <a:r>
              <a:rPr lang="en-US" sz="3200" b="1" dirty="0"/>
              <a:t>adversary characteristics</a:t>
            </a:r>
            <a:r>
              <a:rPr lang="en-US" sz="3200" dirty="0"/>
              <a:t>.</a:t>
            </a:r>
          </a:p>
          <a:p>
            <a:pPr algn="just"/>
            <a:r>
              <a:rPr lang="en-US" sz="3200" dirty="0"/>
              <a:t>Adversary characteristics can be categorized as </a:t>
            </a:r>
            <a:r>
              <a:rPr lang="en-US" sz="3200" b="1" dirty="0"/>
              <a:t>capabilities, intent, and targeting</a:t>
            </a:r>
            <a:r>
              <a:rPr lang="en-US" sz="3200" dirty="0"/>
              <a:t>.</a:t>
            </a:r>
          </a:p>
        </p:txBody>
      </p:sp>
      <p:sp>
        <p:nvSpPr>
          <p:cNvPr id="5" name="TextBox 4">
            <a:extLst>
              <a:ext uri="{FF2B5EF4-FFF2-40B4-BE49-F238E27FC236}">
                <a16:creationId xmlns:a16="http://schemas.microsoft.com/office/drawing/2014/main" id="{64ACAA0F-9FC6-433D-A03D-A48C07706B26}"/>
              </a:ext>
            </a:extLst>
          </p:cNvPr>
          <p:cNvSpPr txBox="1"/>
          <p:nvPr/>
        </p:nvSpPr>
        <p:spPr>
          <a:xfrm>
            <a:off x="6278880" y="4253128"/>
            <a:ext cx="5074920" cy="1569660"/>
          </a:xfrm>
          <a:prstGeom prst="rect">
            <a:avLst/>
          </a:prstGeom>
          <a:noFill/>
        </p:spPr>
        <p:txBody>
          <a:bodyPr wrap="square">
            <a:spAutoFit/>
          </a:bodyPr>
          <a:lstStyle/>
          <a:p>
            <a:pPr algn="r"/>
            <a:r>
              <a:rPr lang="en-US" sz="1600" b="0" i="0" dirty="0">
                <a:solidFill>
                  <a:schemeClr val="accent6">
                    <a:lumMod val="75000"/>
                  </a:schemeClr>
                </a:solidFill>
                <a:effectLst/>
                <a:latin typeface="Arial" panose="020B0604020202020204" pitchFamily="34" charset="0"/>
              </a:rPr>
              <a:t>BODEAU, Deborah J.; GRAUBART, Richard; FABIUS-GREENE, Jennifer. Improving cyber security and mission assurance via cyber preparedness (cyber prep) levels. In: </a:t>
            </a:r>
            <a:r>
              <a:rPr lang="en-US" sz="1600" b="1" i="0" dirty="0">
                <a:solidFill>
                  <a:schemeClr val="accent6">
                    <a:lumMod val="75000"/>
                  </a:schemeClr>
                </a:solidFill>
                <a:effectLst/>
                <a:latin typeface="Arial" panose="020B0604020202020204" pitchFamily="34" charset="0"/>
              </a:rPr>
              <a:t>2010 IEEE Second International Conference on Social Computing</a:t>
            </a:r>
            <a:r>
              <a:rPr lang="en-US" sz="1600" b="0" i="0" dirty="0">
                <a:solidFill>
                  <a:schemeClr val="accent6">
                    <a:lumMod val="75000"/>
                  </a:schemeClr>
                </a:solidFill>
                <a:effectLst/>
                <a:latin typeface="Arial" panose="020B0604020202020204" pitchFamily="34" charset="0"/>
              </a:rPr>
              <a:t>. IEEE, 2010. p. 1147-1152.</a:t>
            </a:r>
            <a:endParaRPr lang="en-US" sz="1600" dirty="0">
              <a:solidFill>
                <a:schemeClr val="accent6">
                  <a:lumMod val="75000"/>
                </a:schemeClr>
              </a:solidFill>
            </a:endParaRPr>
          </a:p>
        </p:txBody>
      </p:sp>
    </p:spTree>
    <p:extLst>
      <p:ext uri="{BB962C8B-B14F-4D97-AF65-F5344CB8AC3E}">
        <p14:creationId xmlns:p14="http://schemas.microsoft.com/office/powerpoint/2010/main" val="3620903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28600" y="251615"/>
            <a:ext cx="5769864" cy="1364582"/>
          </a:xfrm>
        </p:spPr>
        <p:txBody>
          <a:bodyPr>
            <a:noAutofit/>
          </a:bodyPr>
          <a:lstStyle/>
          <a:p>
            <a:r>
              <a:rPr lang="en-US" b="1" dirty="0"/>
              <a:t>Concepts - Cyber Kill Chain</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212725" y="2145791"/>
            <a:ext cx="5883275" cy="3675345"/>
          </a:xfrm>
        </p:spPr>
        <p:txBody>
          <a:bodyPr>
            <a:normAutofit/>
          </a:bodyPr>
          <a:lstStyle/>
          <a:p>
            <a:pPr marL="0" indent="0">
              <a:buNone/>
            </a:pPr>
            <a:r>
              <a:rPr lang="en-US" sz="3200" b="1" dirty="0"/>
              <a:t>Cyber kill chain </a:t>
            </a:r>
            <a:r>
              <a:rPr lang="en-US" sz="3200" dirty="0"/>
              <a:t>is a way to describe the behavior or activities of a stealthy, persistent adversary who uses malware to gain a foothold into systems and then uses that foothold to achieve objectives. </a:t>
            </a:r>
          </a:p>
        </p:txBody>
      </p:sp>
      <p:pic>
        <p:nvPicPr>
          <p:cNvPr id="1028" name="Picture 4" descr="the Cyber Kill Chain®">
            <a:extLst>
              <a:ext uri="{FF2B5EF4-FFF2-40B4-BE49-F238E27FC236}">
                <a16:creationId xmlns:a16="http://schemas.microsoft.com/office/drawing/2014/main" id="{35D5B63E-EB84-4AFA-A4A2-B004F659FE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7" r="3616"/>
          <a:stretch/>
        </p:blipFill>
        <p:spPr bwMode="auto">
          <a:xfrm>
            <a:off x="6632448" y="0"/>
            <a:ext cx="545655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33DF483-E4D8-47DB-B5F1-403859C84A56}"/>
              </a:ext>
            </a:extLst>
          </p:cNvPr>
          <p:cNvSpPr txBox="1"/>
          <p:nvPr/>
        </p:nvSpPr>
        <p:spPr>
          <a:xfrm>
            <a:off x="8698992" y="6229648"/>
            <a:ext cx="3390011" cy="523220"/>
          </a:xfrm>
          <a:prstGeom prst="rect">
            <a:avLst/>
          </a:prstGeom>
          <a:noFill/>
        </p:spPr>
        <p:txBody>
          <a:bodyPr wrap="square">
            <a:spAutoFit/>
          </a:bodyPr>
          <a:lstStyle/>
          <a:p>
            <a:r>
              <a:rPr lang="en-US" sz="1400" i="1" dirty="0">
                <a:solidFill>
                  <a:schemeClr val="accent1"/>
                </a:solidFill>
              </a:rPr>
              <a:t>https://www.lockheedmartin.com/en-us/capabilities/cyber/cyber-kill-chain.html</a:t>
            </a:r>
          </a:p>
        </p:txBody>
      </p:sp>
    </p:spTree>
    <p:extLst>
      <p:ext uri="{BB962C8B-B14F-4D97-AF65-F5344CB8AC3E}">
        <p14:creationId xmlns:p14="http://schemas.microsoft.com/office/powerpoint/2010/main" val="2601378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eal LED panel">
            <a:extLst>
              <a:ext uri="{FF2B5EF4-FFF2-40B4-BE49-F238E27FC236}">
                <a16:creationId xmlns:a16="http://schemas.microsoft.com/office/drawing/2014/main" id="{A9479173-B9C7-994C-A717-603ADD6E65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190" b="35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1F8F75-912B-6C41-8145-BA0A32F5F045}"/>
              </a:ext>
            </a:extLst>
          </p:cNvPr>
          <p:cNvSpPr>
            <a:spLocks noGrp="1"/>
          </p:cNvSpPr>
          <p:nvPr>
            <p:ph type="ctrTitle"/>
          </p:nvPr>
        </p:nvSpPr>
        <p:spPr>
          <a:xfrm>
            <a:off x="1524000" y="2094636"/>
            <a:ext cx="9144000" cy="2900518"/>
          </a:xfrm>
        </p:spPr>
        <p:txBody>
          <a:bodyPr>
            <a:normAutofit/>
          </a:bodyPr>
          <a:lstStyle/>
          <a:p>
            <a:r>
              <a:rPr lang="en-US" sz="8000" b="1" dirty="0">
                <a:solidFill>
                  <a:srgbClr val="FFFFFF"/>
                </a:solidFill>
              </a:rPr>
              <a:t>General Concepts of Cyber Resilience</a:t>
            </a:r>
          </a:p>
        </p:txBody>
      </p:sp>
    </p:spTree>
    <p:extLst>
      <p:ext uri="{BB962C8B-B14F-4D97-AF65-F5344CB8AC3E}">
        <p14:creationId xmlns:p14="http://schemas.microsoft.com/office/powerpoint/2010/main" val="2141549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12725" y="105132"/>
            <a:ext cx="9110472" cy="1364582"/>
          </a:xfrm>
        </p:spPr>
        <p:txBody>
          <a:bodyPr>
            <a:noAutofit/>
          </a:bodyPr>
          <a:lstStyle/>
          <a:p>
            <a:r>
              <a:rPr lang="en-US" b="1" dirty="0"/>
              <a:t>Concepts - Cyber Resilience</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5115179" y="1383561"/>
            <a:ext cx="6864096" cy="3779521"/>
          </a:xfrm>
        </p:spPr>
        <p:txBody>
          <a:bodyPr>
            <a:normAutofit/>
          </a:bodyPr>
          <a:lstStyle/>
          <a:p>
            <a:pPr marL="0" indent="0" algn="just">
              <a:buNone/>
            </a:pPr>
            <a:r>
              <a:rPr lang="en-US" sz="3200" dirty="0"/>
              <a:t>The ability of a nation, organization, or mission or business process to </a:t>
            </a:r>
            <a:r>
              <a:rPr lang="en-US" sz="3200" b="1" dirty="0"/>
              <a:t>anticipate, withstand, recover from, and evolve to improve capabilities </a:t>
            </a:r>
            <a:r>
              <a:rPr lang="en-US" sz="3200" dirty="0"/>
              <a:t>in the face of, </a:t>
            </a:r>
            <a:r>
              <a:rPr lang="en-US" sz="3200" b="1" dirty="0"/>
              <a:t>adverse conditions, stresses, or attacks</a:t>
            </a:r>
            <a:r>
              <a:rPr lang="en-US" sz="3200" dirty="0"/>
              <a:t> on the supporting cyber resources it needs to function.</a:t>
            </a:r>
          </a:p>
        </p:txBody>
      </p:sp>
      <p:pic>
        <p:nvPicPr>
          <p:cNvPr id="2050" name="Picture 2" descr="See the source image">
            <a:extLst>
              <a:ext uri="{FF2B5EF4-FFF2-40B4-BE49-F238E27FC236}">
                <a16:creationId xmlns:a16="http://schemas.microsoft.com/office/drawing/2014/main" id="{276BAC3B-8505-43C9-973F-FF4686AFC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42" y="2002497"/>
            <a:ext cx="4333875" cy="2200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2123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12725" y="105132"/>
            <a:ext cx="9110472" cy="943380"/>
          </a:xfrm>
        </p:spPr>
        <p:txBody>
          <a:bodyPr>
            <a:noAutofit/>
          </a:bodyPr>
          <a:lstStyle/>
          <a:p>
            <a:r>
              <a:rPr lang="en-US" b="1" dirty="0"/>
              <a:t>Concepts - Cyber Resilience</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5139563" y="1042185"/>
            <a:ext cx="6864096" cy="3779521"/>
          </a:xfrm>
        </p:spPr>
        <p:txBody>
          <a:bodyPr>
            <a:normAutofit fontScale="92500" lnSpcReduction="20000"/>
          </a:bodyPr>
          <a:lstStyle/>
          <a:p>
            <a:pPr algn="just">
              <a:lnSpc>
                <a:spcPct val="120000"/>
              </a:lnSpc>
              <a:buFont typeface="Wingdings" panose="05000000000000000000" pitchFamily="2" charset="2"/>
              <a:buChar char="ü"/>
            </a:pPr>
            <a:r>
              <a:rPr lang="en-US" sz="3600" dirty="0"/>
              <a:t>as resiliency of the set of cyber resources on which a mission, business process, or organization depends; </a:t>
            </a:r>
          </a:p>
          <a:p>
            <a:pPr algn="just">
              <a:lnSpc>
                <a:spcPct val="120000"/>
              </a:lnSpc>
              <a:buFont typeface="Wingdings" panose="05000000000000000000" pitchFamily="2" charset="2"/>
              <a:buChar char="ü"/>
            </a:pPr>
            <a:r>
              <a:rPr lang="en-US" sz="3600" dirty="0"/>
              <a:t>as resiliency of the mission, business process, or organization in the face of cyber threats. </a:t>
            </a:r>
          </a:p>
        </p:txBody>
      </p:sp>
      <p:pic>
        <p:nvPicPr>
          <p:cNvPr id="2050" name="Picture 2" descr="See the source image">
            <a:extLst>
              <a:ext uri="{FF2B5EF4-FFF2-40B4-BE49-F238E27FC236}">
                <a16:creationId xmlns:a16="http://schemas.microsoft.com/office/drawing/2014/main" id="{276BAC3B-8505-43C9-973F-FF4686AFC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42" y="2002497"/>
            <a:ext cx="4333875" cy="2200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a:extLst>
              <a:ext uri="{FF2B5EF4-FFF2-40B4-BE49-F238E27FC236}">
                <a16:creationId xmlns:a16="http://schemas.microsoft.com/office/drawing/2014/main" id="{72E3280D-93EB-464E-A4B9-327DCBE662E7}"/>
              </a:ext>
            </a:extLst>
          </p:cNvPr>
          <p:cNvSpPr txBox="1"/>
          <p:nvPr/>
        </p:nvSpPr>
        <p:spPr>
          <a:xfrm>
            <a:off x="619379" y="5069510"/>
            <a:ext cx="10953242" cy="523220"/>
          </a:xfrm>
          <a:prstGeom prst="rect">
            <a:avLst/>
          </a:prstGeom>
          <a:solidFill>
            <a:srgbClr val="FFFF00"/>
          </a:solidFill>
          <a:ln>
            <a:solidFill>
              <a:srgbClr val="FF0000"/>
            </a:solidFill>
          </a:ln>
        </p:spPr>
        <p:txBody>
          <a:bodyPr wrap="square" anchor="ctr">
            <a:spAutoFit/>
          </a:bodyPr>
          <a:lstStyle/>
          <a:p>
            <a:pPr marL="0" indent="0" algn="ctr">
              <a:buNone/>
            </a:pPr>
            <a:r>
              <a:rPr lang="en-US" sz="2800" dirty="0">
                <a:solidFill>
                  <a:srgbClr val="FF0000"/>
                </a:solidFill>
              </a:rPr>
              <a:t>Thus, cyber resiliency has an operational aspect as well as a technical one.</a:t>
            </a:r>
          </a:p>
        </p:txBody>
      </p:sp>
    </p:spTree>
    <p:extLst>
      <p:ext uri="{BB962C8B-B14F-4D97-AF65-F5344CB8AC3E}">
        <p14:creationId xmlns:p14="http://schemas.microsoft.com/office/powerpoint/2010/main" val="319724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71880" y="105132"/>
            <a:ext cx="10791192" cy="1370100"/>
          </a:xfrm>
        </p:spPr>
        <p:txBody>
          <a:bodyPr>
            <a:noAutofit/>
          </a:bodyPr>
          <a:lstStyle/>
          <a:p>
            <a:r>
              <a:rPr lang="en-US" sz="5400" b="1" dirty="0"/>
              <a:t>Cyber Resilience Engineering</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612330" y="1389888"/>
            <a:ext cx="10967340" cy="4544568"/>
          </a:xfrm>
        </p:spPr>
        <p:txBody>
          <a:bodyPr>
            <a:noAutofit/>
          </a:bodyPr>
          <a:lstStyle/>
          <a:p>
            <a:pPr algn="just">
              <a:lnSpc>
                <a:spcPct val="120000"/>
              </a:lnSpc>
              <a:buFont typeface="Wingdings" panose="05000000000000000000" pitchFamily="2" charset="2"/>
              <a:buChar char="ü"/>
            </a:pPr>
            <a:r>
              <a:rPr lang="en-US" dirty="0"/>
              <a:t>Cyber resiliency engineering could be characterized as </a:t>
            </a:r>
            <a:r>
              <a:rPr lang="en-US" b="1" u="sng" dirty="0"/>
              <a:t>resilience engineering focused on cyber threats</a:t>
            </a:r>
            <a:r>
              <a:rPr lang="en-US" dirty="0"/>
              <a:t>.</a:t>
            </a:r>
          </a:p>
          <a:p>
            <a:pPr algn="just">
              <a:lnSpc>
                <a:spcPct val="120000"/>
              </a:lnSpc>
              <a:buFont typeface="Wingdings" panose="05000000000000000000" pitchFamily="2" charset="2"/>
              <a:buChar char="ü"/>
            </a:pPr>
            <a:r>
              <a:rPr lang="en-US" dirty="0"/>
              <a:t>Cyber resiliency includes </a:t>
            </a:r>
            <a:r>
              <a:rPr lang="en-US" b="1" dirty="0"/>
              <a:t>not only protecting critical resources from degradation or denial of service</a:t>
            </a:r>
            <a:r>
              <a:rPr lang="en-US" dirty="0"/>
              <a:t> prior to or during an attack, but also ensuring their </a:t>
            </a:r>
            <a:r>
              <a:rPr lang="en-US" b="1" dirty="0"/>
              <a:t>integrity, recovering or reconstructing mission functionality</a:t>
            </a:r>
            <a:r>
              <a:rPr lang="en-US" dirty="0"/>
              <a:t>, and evolving to be better </a:t>
            </a:r>
            <a:r>
              <a:rPr lang="en-US" b="1" dirty="0"/>
              <a:t>prepared for new threats</a:t>
            </a:r>
            <a:r>
              <a:rPr lang="en-US" dirty="0"/>
              <a:t>.</a:t>
            </a:r>
          </a:p>
          <a:p>
            <a:pPr algn="just">
              <a:lnSpc>
                <a:spcPct val="120000"/>
              </a:lnSpc>
              <a:buFont typeface="Wingdings" panose="05000000000000000000" pitchFamily="2" charset="2"/>
              <a:buChar char="ü"/>
            </a:pPr>
            <a:r>
              <a:rPr lang="en-US" dirty="0"/>
              <a:t>Cyber resiliency engineering </a:t>
            </a:r>
            <a:r>
              <a:rPr lang="en-US" b="1" dirty="0"/>
              <a:t>focuses on applying architectural practices </a:t>
            </a:r>
            <a:r>
              <a:rPr lang="en-US" dirty="0"/>
              <a:t>and mechanisms to improve cyber resiliency.</a:t>
            </a:r>
          </a:p>
        </p:txBody>
      </p:sp>
    </p:spTree>
    <p:extLst>
      <p:ext uri="{BB962C8B-B14F-4D97-AF65-F5344CB8AC3E}">
        <p14:creationId xmlns:p14="http://schemas.microsoft.com/office/powerpoint/2010/main" val="168168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71880" y="105132"/>
            <a:ext cx="10791192" cy="1492020"/>
          </a:xfrm>
        </p:spPr>
        <p:txBody>
          <a:bodyPr>
            <a:noAutofit/>
          </a:bodyPr>
          <a:lstStyle/>
          <a:p>
            <a:r>
              <a:rPr lang="en-US" sz="5400" b="1" dirty="0"/>
              <a:t>Cyber Resilience Engineering</a:t>
            </a:r>
          </a:p>
        </p:txBody>
      </p:sp>
      <p:sp>
        <p:nvSpPr>
          <p:cNvPr id="3" name="Content Placeholder 2">
            <a:extLst>
              <a:ext uri="{FF2B5EF4-FFF2-40B4-BE49-F238E27FC236}">
                <a16:creationId xmlns:a16="http://schemas.microsoft.com/office/drawing/2014/main" id="{FE1528CD-9940-4774-A109-928159F73581}"/>
              </a:ext>
            </a:extLst>
          </p:cNvPr>
          <p:cNvSpPr>
            <a:spLocks noGrp="1"/>
          </p:cNvSpPr>
          <p:nvPr>
            <p:ph idx="1"/>
          </p:nvPr>
        </p:nvSpPr>
        <p:spPr>
          <a:xfrm>
            <a:off x="612330" y="1682496"/>
            <a:ext cx="10967340" cy="4251960"/>
          </a:xfrm>
        </p:spPr>
        <p:txBody>
          <a:bodyPr>
            <a:noAutofit/>
          </a:bodyPr>
          <a:lstStyle/>
          <a:p>
            <a:pPr algn="just">
              <a:lnSpc>
                <a:spcPct val="120000"/>
              </a:lnSpc>
              <a:buFont typeface="Wingdings" panose="05000000000000000000" pitchFamily="2" charset="2"/>
              <a:buChar char="ü"/>
            </a:pPr>
            <a:r>
              <a:rPr lang="en-US" dirty="0"/>
              <a:t>Cyber resiliency engineering is informed by the </a:t>
            </a:r>
            <a:r>
              <a:rPr lang="en-US" b="1" dirty="0"/>
              <a:t>organization’s culture, mission priorities and risk tolerance, and risk framing</a:t>
            </a:r>
            <a:r>
              <a:rPr lang="en-US" dirty="0"/>
              <a:t> (NIST Cyber Framework). </a:t>
            </a:r>
          </a:p>
          <a:p>
            <a:pPr algn="just">
              <a:lnSpc>
                <a:spcPct val="120000"/>
              </a:lnSpc>
              <a:buFont typeface="Wingdings" panose="05000000000000000000" pitchFamily="2" charset="2"/>
              <a:buChar char="ü"/>
            </a:pPr>
            <a:r>
              <a:rPr lang="en-US" dirty="0"/>
              <a:t>Cyber resiliency can be viewed as </a:t>
            </a:r>
            <a:r>
              <a:rPr lang="en-US" b="1" dirty="0"/>
              <a:t>part of cyber security</a:t>
            </a:r>
            <a:r>
              <a:rPr lang="en-US" dirty="0"/>
              <a:t>, particularly at the </a:t>
            </a:r>
            <a:r>
              <a:rPr lang="en-US" b="1" u="sng" dirty="0"/>
              <a:t>national level</a:t>
            </a:r>
            <a:r>
              <a:rPr lang="en-US" dirty="0"/>
              <a:t>, where Cyber security (or cybersecurity) is defined as “the ability to protect or defend the use of cyberspace from cyber attacks”.</a:t>
            </a:r>
          </a:p>
        </p:txBody>
      </p:sp>
    </p:spTree>
    <p:extLst>
      <p:ext uri="{BB962C8B-B14F-4D97-AF65-F5344CB8AC3E}">
        <p14:creationId xmlns:p14="http://schemas.microsoft.com/office/powerpoint/2010/main" val="3871378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71880" y="105132"/>
            <a:ext cx="10791192" cy="1132975"/>
          </a:xfrm>
        </p:spPr>
        <p:txBody>
          <a:bodyPr>
            <a:noAutofit/>
          </a:bodyPr>
          <a:lstStyle/>
          <a:p>
            <a:r>
              <a:rPr lang="en-US" sz="5400" b="1" dirty="0"/>
              <a:t>Cyber Resilience Engineering</a:t>
            </a:r>
          </a:p>
        </p:txBody>
      </p:sp>
      <p:pic>
        <p:nvPicPr>
          <p:cNvPr id="7" name="Content Placeholder 6" descr="Diagram, venn diagram&#10;&#10;Description automatically generated">
            <a:extLst>
              <a:ext uri="{FF2B5EF4-FFF2-40B4-BE49-F238E27FC236}">
                <a16:creationId xmlns:a16="http://schemas.microsoft.com/office/drawing/2014/main" id="{4E9A4C9F-80FA-4696-B401-B4BE56A4D1DD}"/>
              </a:ext>
            </a:extLst>
          </p:cNvPr>
          <p:cNvPicPr>
            <a:picLocks noGrp="1" noChangeAspect="1"/>
          </p:cNvPicPr>
          <p:nvPr>
            <p:ph idx="1"/>
          </p:nvPr>
        </p:nvPicPr>
        <p:blipFill>
          <a:blip r:embed="rId2"/>
          <a:stretch>
            <a:fillRect/>
          </a:stretch>
        </p:blipFill>
        <p:spPr>
          <a:xfrm>
            <a:off x="1171668" y="1238107"/>
            <a:ext cx="9008652" cy="4504325"/>
          </a:xfrm>
        </p:spPr>
      </p:pic>
    </p:spTree>
    <p:extLst>
      <p:ext uri="{BB962C8B-B14F-4D97-AF65-F5344CB8AC3E}">
        <p14:creationId xmlns:p14="http://schemas.microsoft.com/office/powerpoint/2010/main" val="794019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2A867A31-FC4D-4868-AA59-74ADC21060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47" r="19494"/>
          <a:stretch/>
        </p:blipFill>
        <p:spPr bwMode="auto">
          <a:xfrm>
            <a:off x="7908012" y="1220859"/>
            <a:ext cx="4283988" cy="3948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89560" y="85599"/>
            <a:ext cx="11451336" cy="1621281"/>
          </a:xfrm>
        </p:spPr>
        <p:txBody>
          <a:bodyPr>
            <a:noAutofit/>
          </a:bodyPr>
          <a:lstStyle/>
          <a:p>
            <a:r>
              <a:rPr lang="en-US" b="1" dirty="0"/>
              <a:t>Core Components of Cyber Resilience Engineering Framework</a:t>
            </a:r>
          </a:p>
        </p:txBody>
      </p:sp>
      <p:sp>
        <p:nvSpPr>
          <p:cNvPr id="6" name="Content Placeholder 5">
            <a:extLst>
              <a:ext uri="{FF2B5EF4-FFF2-40B4-BE49-F238E27FC236}">
                <a16:creationId xmlns:a16="http://schemas.microsoft.com/office/drawing/2014/main" id="{BB6B3DDB-CA74-4B56-97BC-D54A2D2AD596}"/>
              </a:ext>
            </a:extLst>
          </p:cNvPr>
          <p:cNvSpPr>
            <a:spLocks noGrp="1"/>
          </p:cNvSpPr>
          <p:nvPr>
            <p:ph idx="1"/>
          </p:nvPr>
        </p:nvSpPr>
        <p:spPr>
          <a:xfrm>
            <a:off x="740664" y="1828801"/>
            <a:ext cx="7562088" cy="3808340"/>
          </a:xfrm>
        </p:spPr>
        <p:txBody>
          <a:bodyPr numCol="1">
            <a:noAutofit/>
          </a:bodyPr>
          <a:lstStyle/>
          <a:p>
            <a:pPr>
              <a:lnSpc>
                <a:spcPct val="100000"/>
              </a:lnSpc>
            </a:pPr>
            <a:r>
              <a:rPr lang="en-US" sz="3000" dirty="0"/>
              <a:t>What</a:t>
            </a:r>
            <a:r>
              <a:rPr lang="en-US" sz="3000" b="1" dirty="0"/>
              <a:t> </a:t>
            </a:r>
            <a:r>
              <a:rPr lang="en-US" sz="3000" dirty="0"/>
              <a:t>are the </a:t>
            </a:r>
            <a:r>
              <a:rPr lang="en-US" sz="3000" b="1" dirty="0"/>
              <a:t>goals and objectives </a:t>
            </a:r>
            <a:r>
              <a:rPr lang="en-US" sz="3000" dirty="0"/>
              <a:t>of cyber resiliency? That is, how can the definition of cyber resiliency be expanded to be useful for investment planning or change management?</a:t>
            </a:r>
          </a:p>
          <a:p>
            <a:pPr>
              <a:lnSpc>
                <a:spcPct val="100000"/>
              </a:lnSpc>
            </a:pPr>
            <a:r>
              <a:rPr lang="en-US" sz="3000" dirty="0"/>
              <a:t>What</a:t>
            </a:r>
            <a:r>
              <a:rPr lang="en-US" sz="3000" b="1" dirty="0"/>
              <a:t> </a:t>
            </a:r>
            <a:r>
              <a:rPr lang="en-US" sz="3000" b="1" u="sng" dirty="0"/>
              <a:t>practices</a:t>
            </a:r>
            <a:r>
              <a:rPr lang="en-US" sz="3000" b="1" dirty="0"/>
              <a:t> (also referred to as techniques, strategies, or approaches) can be applied</a:t>
            </a:r>
            <a:r>
              <a:rPr lang="en-US" sz="3000" dirty="0"/>
              <a:t> to meet those goals and objectives?</a:t>
            </a:r>
          </a:p>
        </p:txBody>
      </p:sp>
    </p:spTree>
    <p:extLst>
      <p:ext uri="{BB962C8B-B14F-4D97-AF65-F5344CB8AC3E}">
        <p14:creationId xmlns:p14="http://schemas.microsoft.com/office/powerpoint/2010/main" val="12671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89560" y="85599"/>
            <a:ext cx="11451336" cy="1645665"/>
          </a:xfrm>
        </p:spPr>
        <p:txBody>
          <a:bodyPr>
            <a:noAutofit/>
          </a:bodyPr>
          <a:lstStyle/>
          <a:p>
            <a:r>
              <a:rPr lang="en-US" b="1" dirty="0"/>
              <a:t>Core Components of Cyber Resilience Engineering Framework</a:t>
            </a:r>
          </a:p>
        </p:txBody>
      </p:sp>
      <p:sp>
        <p:nvSpPr>
          <p:cNvPr id="6" name="Content Placeholder 5">
            <a:extLst>
              <a:ext uri="{FF2B5EF4-FFF2-40B4-BE49-F238E27FC236}">
                <a16:creationId xmlns:a16="http://schemas.microsoft.com/office/drawing/2014/main" id="{BB6B3DDB-CA74-4B56-97BC-D54A2D2AD596}"/>
              </a:ext>
            </a:extLst>
          </p:cNvPr>
          <p:cNvSpPr>
            <a:spLocks noGrp="1"/>
          </p:cNvSpPr>
          <p:nvPr>
            <p:ph idx="1"/>
          </p:nvPr>
        </p:nvSpPr>
        <p:spPr>
          <a:xfrm>
            <a:off x="704088" y="2267712"/>
            <a:ext cx="5013960" cy="2713904"/>
          </a:xfrm>
        </p:spPr>
        <p:txBody>
          <a:bodyPr numCol="1">
            <a:noAutofit/>
          </a:bodyPr>
          <a:lstStyle/>
          <a:p>
            <a:pPr>
              <a:lnSpc>
                <a:spcPct val="100000"/>
              </a:lnSpc>
            </a:pPr>
            <a:r>
              <a:rPr lang="en-US" sz="3600" b="1" dirty="0"/>
              <a:t>Threat model</a:t>
            </a:r>
            <a:r>
              <a:rPr lang="en-US" sz="3600" dirty="0"/>
              <a:t>: What threats are cyber resiliency practices intended to address?</a:t>
            </a:r>
          </a:p>
        </p:txBody>
      </p:sp>
      <p:pic>
        <p:nvPicPr>
          <p:cNvPr id="2050" name="Picture 2" descr="See the source image">
            <a:extLst>
              <a:ext uri="{FF2B5EF4-FFF2-40B4-BE49-F238E27FC236}">
                <a16:creationId xmlns:a16="http://schemas.microsoft.com/office/drawing/2014/main" id="{AD3D6756-C0D3-4DD4-9DFE-53D23611A77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3682" y="1926336"/>
            <a:ext cx="2982849" cy="271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338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89560" y="85599"/>
            <a:ext cx="11451336" cy="1633473"/>
          </a:xfrm>
        </p:spPr>
        <p:txBody>
          <a:bodyPr>
            <a:noAutofit/>
          </a:bodyPr>
          <a:lstStyle/>
          <a:p>
            <a:r>
              <a:rPr lang="en-US" b="1" dirty="0"/>
              <a:t>Core Components of Cyber Resilience Engineering Framework</a:t>
            </a:r>
          </a:p>
        </p:txBody>
      </p:sp>
      <p:sp>
        <p:nvSpPr>
          <p:cNvPr id="6" name="Content Placeholder 5">
            <a:extLst>
              <a:ext uri="{FF2B5EF4-FFF2-40B4-BE49-F238E27FC236}">
                <a16:creationId xmlns:a16="http://schemas.microsoft.com/office/drawing/2014/main" id="{BB6B3DDB-CA74-4B56-97BC-D54A2D2AD596}"/>
              </a:ext>
            </a:extLst>
          </p:cNvPr>
          <p:cNvSpPr>
            <a:spLocks noGrp="1"/>
          </p:cNvSpPr>
          <p:nvPr>
            <p:ph idx="1"/>
          </p:nvPr>
        </p:nvSpPr>
        <p:spPr>
          <a:xfrm>
            <a:off x="777240" y="1816608"/>
            <a:ext cx="5184648" cy="3938016"/>
          </a:xfrm>
        </p:spPr>
        <p:txBody>
          <a:bodyPr numCol="1">
            <a:noAutofit/>
          </a:bodyPr>
          <a:lstStyle/>
          <a:p>
            <a:pPr algn="just">
              <a:lnSpc>
                <a:spcPct val="100000"/>
              </a:lnSpc>
            </a:pPr>
            <a:r>
              <a:rPr lang="en-US" b="1" dirty="0"/>
              <a:t>Applicability domains</a:t>
            </a:r>
            <a:r>
              <a:rPr lang="en-US" dirty="0"/>
              <a:t>: Where – to which architectural layers or to which sets of cyber resources – are cyber resiliency practices, measures (controls, mechanisms, procedures), and solutions (specific products or implementations) applied?</a:t>
            </a:r>
          </a:p>
        </p:txBody>
      </p:sp>
      <p:pic>
        <p:nvPicPr>
          <p:cNvPr id="3074" name="Picture 2" descr="Image result for Where's Waldo Movie">
            <a:extLst>
              <a:ext uri="{FF2B5EF4-FFF2-40B4-BE49-F238E27FC236}">
                <a16:creationId xmlns:a16="http://schemas.microsoft.com/office/drawing/2014/main" id="{D89AA5EE-0133-485D-8870-F2162BC30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902" y="1938528"/>
            <a:ext cx="4121919" cy="339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55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89560" y="85599"/>
            <a:ext cx="11451336" cy="1633473"/>
          </a:xfrm>
        </p:spPr>
        <p:txBody>
          <a:bodyPr>
            <a:noAutofit/>
          </a:bodyPr>
          <a:lstStyle/>
          <a:p>
            <a:r>
              <a:rPr lang="en-US" b="1" dirty="0"/>
              <a:t>Core Components of Cyber Resilience Engineering Framework</a:t>
            </a:r>
          </a:p>
        </p:txBody>
      </p:sp>
      <p:sp>
        <p:nvSpPr>
          <p:cNvPr id="6" name="Content Placeholder 5">
            <a:extLst>
              <a:ext uri="{FF2B5EF4-FFF2-40B4-BE49-F238E27FC236}">
                <a16:creationId xmlns:a16="http://schemas.microsoft.com/office/drawing/2014/main" id="{BB6B3DDB-CA74-4B56-97BC-D54A2D2AD596}"/>
              </a:ext>
            </a:extLst>
          </p:cNvPr>
          <p:cNvSpPr>
            <a:spLocks noGrp="1"/>
          </p:cNvSpPr>
          <p:nvPr>
            <p:ph idx="1"/>
          </p:nvPr>
        </p:nvSpPr>
        <p:spPr>
          <a:xfrm>
            <a:off x="777239" y="1938528"/>
            <a:ext cx="5184648" cy="3413760"/>
          </a:xfrm>
        </p:spPr>
        <p:txBody>
          <a:bodyPr numCol="1">
            <a:noAutofit/>
          </a:bodyPr>
          <a:lstStyle/>
          <a:p>
            <a:pPr marL="0" indent="0" algn="just">
              <a:lnSpc>
                <a:spcPct val="100000"/>
              </a:lnSpc>
              <a:buNone/>
            </a:pPr>
            <a:r>
              <a:rPr lang="en-US" b="1" dirty="0"/>
              <a:t>Aspects of cost: </a:t>
            </a:r>
            <a:r>
              <a:rPr lang="en-US" dirty="0"/>
              <a:t>What types of costs (and non-resiliency-specific benefits) are associated with the use of a cyber resiliency practice, mechanism, or specific product or implementation?</a:t>
            </a:r>
          </a:p>
        </p:txBody>
      </p:sp>
      <p:pic>
        <p:nvPicPr>
          <p:cNvPr id="18434" name="Picture 2" descr="See the source image">
            <a:extLst>
              <a:ext uri="{FF2B5EF4-FFF2-40B4-BE49-F238E27FC236}">
                <a16:creationId xmlns:a16="http://schemas.microsoft.com/office/drawing/2014/main" id="{156B8AE3-37E3-4FA9-B2FC-30A70A673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896" y="2000250"/>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76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735A4C4-B299-4A38-82BB-C12CFBCF4A66}"/>
              </a:ext>
            </a:extLst>
          </p:cNvPr>
          <p:cNvSpPr>
            <a:spLocks noGrp="1"/>
          </p:cNvSpPr>
          <p:nvPr>
            <p:ph type="ctrTitle"/>
          </p:nvPr>
        </p:nvSpPr>
        <p:spPr>
          <a:xfrm>
            <a:off x="3045368" y="2043663"/>
            <a:ext cx="6105194" cy="2031055"/>
          </a:xfrm>
        </p:spPr>
        <p:txBody>
          <a:bodyPr>
            <a:normAutofit/>
          </a:bodyPr>
          <a:lstStyle/>
          <a:p>
            <a:r>
              <a:rPr lang="en-US" sz="5400" dirty="0">
                <a:solidFill>
                  <a:srgbClr val="FFFFFF"/>
                </a:solidFill>
              </a:rPr>
              <a:t>Goals, Objectives &amp; Practices </a:t>
            </a:r>
          </a:p>
        </p:txBody>
      </p:sp>
    </p:spTree>
    <p:extLst>
      <p:ext uri="{BB962C8B-B14F-4D97-AF65-F5344CB8AC3E}">
        <p14:creationId xmlns:p14="http://schemas.microsoft.com/office/powerpoint/2010/main" val="242056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F398-D2A2-4493-A867-D844C48D0F45}"/>
              </a:ext>
            </a:extLst>
          </p:cNvPr>
          <p:cNvSpPr>
            <a:spLocks noGrp="1"/>
          </p:cNvSpPr>
          <p:nvPr>
            <p:ph type="title"/>
          </p:nvPr>
        </p:nvSpPr>
        <p:spPr>
          <a:xfrm>
            <a:off x="179832" y="0"/>
            <a:ext cx="10515600" cy="918538"/>
          </a:xfrm>
        </p:spPr>
        <p:txBody>
          <a:bodyPr>
            <a:normAutofit/>
          </a:bodyPr>
          <a:lstStyle/>
          <a:p>
            <a:r>
              <a:rPr lang="en-US" sz="4800" b="1" dirty="0"/>
              <a:t>What is Cyber Resilience?</a:t>
            </a:r>
          </a:p>
        </p:txBody>
      </p:sp>
      <p:sp>
        <p:nvSpPr>
          <p:cNvPr id="3" name="Content Placeholder 2">
            <a:extLst>
              <a:ext uri="{FF2B5EF4-FFF2-40B4-BE49-F238E27FC236}">
                <a16:creationId xmlns:a16="http://schemas.microsoft.com/office/drawing/2014/main" id="{D3D37A96-BAA8-44A1-8DBE-F618F8FDBE8E}"/>
              </a:ext>
            </a:extLst>
          </p:cNvPr>
          <p:cNvSpPr>
            <a:spLocks noGrp="1"/>
          </p:cNvSpPr>
          <p:nvPr>
            <p:ph idx="1"/>
          </p:nvPr>
        </p:nvSpPr>
        <p:spPr>
          <a:xfrm>
            <a:off x="752856" y="954410"/>
            <a:ext cx="10515600" cy="4897750"/>
          </a:xfrm>
          <a:ln>
            <a:solidFill>
              <a:schemeClr val="accent6">
                <a:lumMod val="50000"/>
              </a:schemeClr>
            </a:solidFill>
          </a:ln>
        </p:spPr>
        <p:txBody>
          <a:bodyPr>
            <a:normAutofit fontScale="92500"/>
          </a:bodyPr>
          <a:lstStyle/>
          <a:p>
            <a:pPr marL="0" indent="0" algn="just">
              <a:lnSpc>
                <a:spcPct val="120000"/>
              </a:lnSpc>
              <a:buNone/>
            </a:pPr>
            <a:r>
              <a:rPr lang="en-US" sz="2400" dirty="0"/>
              <a:t>“Cyber resilience refers to an entity's ability to </a:t>
            </a:r>
            <a:r>
              <a:rPr lang="en-US" sz="2400" b="1" dirty="0"/>
              <a:t>continuously deliver</a:t>
            </a:r>
            <a:r>
              <a:rPr lang="en-US" sz="2400" dirty="0"/>
              <a:t> the intended outcome, despite </a:t>
            </a:r>
            <a:r>
              <a:rPr lang="en-US" sz="2400" b="1" dirty="0"/>
              <a:t>adverse cyber events</a:t>
            </a:r>
            <a:r>
              <a:rPr lang="en-US" sz="2400" dirty="0"/>
              <a:t>.”.</a:t>
            </a:r>
          </a:p>
          <a:p>
            <a:pPr marL="4121150" lvl="1" indent="49213" algn="r">
              <a:lnSpc>
                <a:spcPct val="120000"/>
              </a:lnSpc>
              <a:buNone/>
            </a:pPr>
            <a:r>
              <a:rPr lang="en-US" sz="1400" i="1" dirty="0" err="1"/>
              <a:t>Björck</a:t>
            </a:r>
            <a:r>
              <a:rPr lang="en-US" sz="1400" i="1" dirty="0"/>
              <a:t>, Fredrik; Henkel, Martin; </a:t>
            </a:r>
            <a:r>
              <a:rPr lang="en-US" sz="1400" i="1" dirty="0" err="1"/>
              <a:t>Stirna</a:t>
            </a:r>
            <a:r>
              <a:rPr lang="en-US" sz="1400" i="1" dirty="0"/>
              <a:t>, Janis; </a:t>
            </a:r>
            <a:r>
              <a:rPr lang="en-US" sz="1400" i="1" dirty="0" err="1"/>
              <a:t>Zdravkovic</a:t>
            </a:r>
            <a:r>
              <a:rPr lang="en-US" sz="1400" i="1" dirty="0"/>
              <a:t>, Jelena (2015). Cyber Resilience - Fundamentals for a Definition. Advances in Intelligent Systems and Computing. 353. Stockholm University. pp. 311–316. doi:10.1007/978-3-319-16486-1_31.</a:t>
            </a:r>
          </a:p>
          <a:p>
            <a:pPr marL="0" indent="0" algn="just">
              <a:lnSpc>
                <a:spcPct val="120000"/>
              </a:lnSpc>
              <a:buNone/>
            </a:pPr>
            <a:r>
              <a:rPr lang="en-US" sz="2400" dirty="0"/>
              <a:t>“Resilience is the ability to </a:t>
            </a:r>
            <a:r>
              <a:rPr lang="en-US" sz="2400" b="1" dirty="0"/>
              <a:t>provide and maintain an acceptable level of service</a:t>
            </a:r>
            <a:r>
              <a:rPr lang="en-US" sz="2400" dirty="0"/>
              <a:t> in the face of </a:t>
            </a:r>
            <a:r>
              <a:rPr lang="en-US" sz="2400" b="1" dirty="0"/>
              <a:t>faults and challenges</a:t>
            </a:r>
            <a:r>
              <a:rPr lang="en-US" sz="2400" dirty="0"/>
              <a:t> to normal operation.”.</a:t>
            </a:r>
          </a:p>
          <a:p>
            <a:pPr marL="0" indent="0" algn="r">
              <a:lnSpc>
                <a:spcPct val="120000"/>
              </a:lnSpc>
              <a:buNone/>
            </a:pPr>
            <a:r>
              <a:rPr lang="en-US" sz="1400" i="1" dirty="0"/>
              <a:t> University of Kansas </a:t>
            </a:r>
            <a:r>
              <a:rPr lang="en-US" sz="1400" i="1" dirty="0" err="1"/>
              <a:t>ResiliNets</a:t>
            </a:r>
            <a:r>
              <a:rPr lang="en-US" sz="1400" i="1" dirty="0"/>
              <a:t> Wiki, https://resilinets.org/ (accessed on 26 Dec 2020).</a:t>
            </a:r>
          </a:p>
          <a:p>
            <a:pPr marL="0" indent="0" algn="just">
              <a:lnSpc>
                <a:spcPct val="120000"/>
              </a:lnSpc>
              <a:buNone/>
            </a:pPr>
            <a:r>
              <a:rPr lang="en-US" sz="2400" dirty="0"/>
              <a:t>The ability of a </a:t>
            </a:r>
            <a:r>
              <a:rPr lang="en-US" sz="2400" b="1" dirty="0"/>
              <a:t>nation, organization, or mission or business process</a:t>
            </a:r>
            <a:r>
              <a:rPr lang="en-US" sz="2400" dirty="0"/>
              <a:t> to </a:t>
            </a:r>
            <a:r>
              <a:rPr lang="en-US" sz="2400" b="1" dirty="0"/>
              <a:t>anticipate, withstand, recover from, and evolve</a:t>
            </a:r>
            <a:r>
              <a:rPr lang="en-US" sz="2400" dirty="0"/>
              <a:t> to improve capabilities in the face of, </a:t>
            </a:r>
            <a:r>
              <a:rPr lang="en-US" sz="2400" b="1" dirty="0"/>
              <a:t>adverse conditions</a:t>
            </a:r>
            <a:r>
              <a:rPr lang="en-US" sz="2400" dirty="0"/>
              <a:t>, stresses, or attacks on the supporting cyber resources it needs to function.</a:t>
            </a:r>
          </a:p>
          <a:p>
            <a:pPr marL="0" indent="0" algn="r">
              <a:lnSpc>
                <a:spcPct val="120000"/>
              </a:lnSpc>
              <a:buNone/>
            </a:pPr>
            <a:r>
              <a:rPr lang="en-US" sz="1400" i="1" dirty="0"/>
              <a:t>BODEAU, Deborah J.; GRAUBART, Richard. Cyber resiliency engineering framework. MITRE CORP BEDFORD MA BEDFORD United States, 2011.</a:t>
            </a:r>
          </a:p>
          <a:p>
            <a:pPr marL="0" indent="0" algn="just">
              <a:lnSpc>
                <a:spcPct val="120000"/>
              </a:lnSpc>
              <a:buNone/>
            </a:pPr>
            <a:endParaRPr lang="en-US" sz="2400" dirty="0"/>
          </a:p>
          <a:p>
            <a:pPr marL="0" indent="0">
              <a:lnSpc>
                <a:spcPct val="120000"/>
              </a:lnSpc>
              <a:buNone/>
            </a:pPr>
            <a:endParaRPr lang="en-US" sz="2400" dirty="0"/>
          </a:p>
        </p:txBody>
      </p:sp>
    </p:spTree>
    <p:extLst>
      <p:ext uri="{BB962C8B-B14F-4D97-AF65-F5344CB8AC3E}">
        <p14:creationId xmlns:p14="http://schemas.microsoft.com/office/powerpoint/2010/main" val="3467295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ACB0-C075-4B14-84DE-EEFD53AB4ACB}"/>
              </a:ext>
            </a:extLst>
          </p:cNvPr>
          <p:cNvSpPr>
            <a:spLocks noGrp="1"/>
          </p:cNvSpPr>
          <p:nvPr>
            <p:ph type="title"/>
          </p:nvPr>
        </p:nvSpPr>
        <p:spPr>
          <a:xfrm>
            <a:off x="289560" y="85599"/>
            <a:ext cx="11451336" cy="1694433"/>
          </a:xfrm>
        </p:spPr>
        <p:txBody>
          <a:bodyPr>
            <a:noAutofit/>
          </a:bodyPr>
          <a:lstStyle/>
          <a:p>
            <a:r>
              <a:rPr lang="en-US" b="1" dirty="0"/>
              <a:t>Core Components of Cyber Resilience Engineering Framework</a:t>
            </a:r>
          </a:p>
        </p:txBody>
      </p:sp>
      <p:sp>
        <p:nvSpPr>
          <p:cNvPr id="6" name="Content Placeholder 5">
            <a:extLst>
              <a:ext uri="{FF2B5EF4-FFF2-40B4-BE49-F238E27FC236}">
                <a16:creationId xmlns:a16="http://schemas.microsoft.com/office/drawing/2014/main" id="{BB6B3DDB-CA74-4B56-97BC-D54A2D2AD596}"/>
              </a:ext>
            </a:extLst>
          </p:cNvPr>
          <p:cNvSpPr>
            <a:spLocks noGrp="1"/>
          </p:cNvSpPr>
          <p:nvPr>
            <p:ph idx="1"/>
          </p:nvPr>
        </p:nvSpPr>
        <p:spPr>
          <a:xfrm>
            <a:off x="594360" y="1938528"/>
            <a:ext cx="6733032" cy="3645408"/>
          </a:xfrm>
        </p:spPr>
        <p:txBody>
          <a:bodyPr numCol="1">
            <a:noAutofit/>
          </a:bodyPr>
          <a:lstStyle/>
          <a:p>
            <a:pPr marL="0" indent="0">
              <a:lnSpc>
                <a:spcPct val="150000"/>
              </a:lnSpc>
              <a:buNone/>
            </a:pPr>
            <a:r>
              <a:rPr lang="en-US" b="1" dirty="0"/>
              <a:t>Aspects of cost</a:t>
            </a:r>
            <a:r>
              <a:rPr lang="en-US" dirty="0"/>
              <a:t>: What types of costs (and non-resiliency-specific benefits) are associated with the use of a cyber resiliency practice, mechanism, or specific product or implementation?</a:t>
            </a:r>
          </a:p>
        </p:txBody>
      </p:sp>
      <p:pic>
        <p:nvPicPr>
          <p:cNvPr id="4098" name="Picture 2" descr="See the source image">
            <a:extLst>
              <a:ext uri="{FF2B5EF4-FFF2-40B4-BE49-F238E27FC236}">
                <a16:creationId xmlns:a16="http://schemas.microsoft.com/office/drawing/2014/main" id="{EEDF0778-BE7E-4F8D-A585-948150C41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817" y="1938273"/>
            <a:ext cx="2755781" cy="285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298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FBD-86E6-447F-BB44-77CCABB83B6A}"/>
              </a:ext>
            </a:extLst>
          </p:cNvPr>
          <p:cNvSpPr>
            <a:spLocks noGrp="1"/>
          </p:cNvSpPr>
          <p:nvPr>
            <p:ph type="title"/>
          </p:nvPr>
        </p:nvSpPr>
        <p:spPr>
          <a:xfrm>
            <a:off x="643128" y="65014"/>
            <a:ext cx="10515600" cy="1325563"/>
          </a:xfrm>
        </p:spPr>
        <p:txBody>
          <a:bodyPr/>
          <a:lstStyle/>
          <a:p>
            <a:r>
              <a:rPr lang="en-US" b="1" dirty="0"/>
              <a:t>Elements of Cyber Resilience</a:t>
            </a:r>
          </a:p>
        </p:txBody>
      </p:sp>
      <p:sp>
        <p:nvSpPr>
          <p:cNvPr id="3" name="Content Placeholder 2">
            <a:extLst>
              <a:ext uri="{FF2B5EF4-FFF2-40B4-BE49-F238E27FC236}">
                <a16:creationId xmlns:a16="http://schemas.microsoft.com/office/drawing/2014/main" id="{5471A6F9-7B66-469B-A147-9D7CDC90875F}"/>
              </a:ext>
            </a:extLst>
          </p:cNvPr>
          <p:cNvSpPr>
            <a:spLocks noGrp="1"/>
          </p:cNvSpPr>
          <p:nvPr>
            <p:ph idx="1"/>
          </p:nvPr>
        </p:nvSpPr>
        <p:spPr>
          <a:xfrm>
            <a:off x="838200" y="1390577"/>
            <a:ext cx="10515600" cy="4060654"/>
          </a:xfrm>
        </p:spPr>
        <p:txBody>
          <a:bodyPr>
            <a:normAutofit fontScale="92500"/>
          </a:bodyPr>
          <a:lstStyle/>
          <a:p>
            <a:pPr algn="just">
              <a:lnSpc>
                <a:spcPct val="100000"/>
              </a:lnSpc>
              <a:buFont typeface="Wingdings" panose="05000000000000000000" pitchFamily="2" charset="2"/>
              <a:buChar char="ü"/>
            </a:pPr>
            <a:r>
              <a:rPr lang="en-US" sz="3200" b="1" dirty="0"/>
              <a:t>Goals</a:t>
            </a:r>
            <a:r>
              <a:rPr lang="en-US" sz="3200" dirty="0"/>
              <a:t> are </a:t>
            </a:r>
            <a:r>
              <a:rPr lang="en-US" sz="3200" i="1" dirty="0">
                <a:solidFill>
                  <a:srgbClr val="0070C0"/>
                </a:solidFill>
              </a:rPr>
              <a:t>high-level statements</a:t>
            </a:r>
            <a:r>
              <a:rPr lang="en-US" sz="3200" dirty="0">
                <a:solidFill>
                  <a:srgbClr val="0070C0"/>
                </a:solidFill>
              </a:rPr>
              <a:t> </a:t>
            </a:r>
            <a:r>
              <a:rPr lang="en-US" sz="3200" dirty="0"/>
              <a:t>of intended outcomes.</a:t>
            </a:r>
          </a:p>
          <a:p>
            <a:pPr algn="just">
              <a:lnSpc>
                <a:spcPct val="100000"/>
              </a:lnSpc>
              <a:buFont typeface="Wingdings" panose="05000000000000000000" pitchFamily="2" charset="2"/>
              <a:buChar char="ü"/>
            </a:pPr>
            <a:r>
              <a:rPr lang="en-US" sz="3200" b="1" dirty="0"/>
              <a:t>Objectives</a:t>
            </a:r>
            <a:r>
              <a:rPr lang="en-US" sz="3200" dirty="0"/>
              <a:t> are more </a:t>
            </a:r>
            <a:r>
              <a:rPr lang="en-US" sz="3200" i="1" dirty="0">
                <a:solidFill>
                  <a:srgbClr val="0070C0"/>
                </a:solidFill>
              </a:rPr>
              <a:t>specific statements</a:t>
            </a:r>
            <a:r>
              <a:rPr lang="en-US" sz="3200" dirty="0">
                <a:solidFill>
                  <a:srgbClr val="0070C0"/>
                </a:solidFill>
              </a:rPr>
              <a:t> </a:t>
            </a:r>
            <a:r>
              <a:rPr lang="en-US" sz="3200" dirty="0"/>
              <a:t>of intended outcomes, expressed to facilitate assessment; an objective can be identified with a single goal but may support achieving multiple goals.</a:t>
            </a:r>
          </a:p>
          <a:p>
            <a:pPr algn="just">
              <a:lnSpc>
                <a:spcPct val="100000"/>
              </a:lnSpc>
              <a:buFont typeface="Wingdings" panose="05000000000000000000" pitchFamily="2" charset="2"/>
              <a:buChar char="ü"/>
            </a:pPr>
            <a:r>
              <a:rPr lang="en-US" sz="3200" b="1" dirty="0"/>
              <a:t>Practices</a:t>
            </a:r>
            <a:r>
              <a:rPr lang="en-US" sz="3200" dirty="0"/>
              <a:t> are </a:t>
            </a:r>
            <a:r>
              <a:rPr lang="en-US" sz="3200" i="1" dirty="0">
                <a:solidFill>
                  <a:srgbClr val="0070C0"/>
                </a:solidFill>
              </a:rPr>
              <a:t>ways to achieve one or more cyber resiliency objectives</a:t>
            </a:r>
            <a:r>
              <a:rPr lang="en-US" sz="3200" dirty="0"/>
              <a:t> that are applied to the architecture or design of mission/business functions and the cyber resources that support them.</a:t>
            </a:r>
          </a:p>
        </p:txBody>
      </p:sp>
    </p:spTree>
    <p:extLst>
      <p:ext uri="{BB962C8B-B14F-4D97-AF65-F5344CB8AC3E}">
        <p14:creationId xmlns:p14="http://schemas.microsoft.com/office/powerpoint/2010/main" val="248007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FBD-86E6-447F-BB44-77CCABB83B6A}"/>
              </a:ext>
            </a:extLst>
          </p:cNvPr>
          <p:cNvSpPr>
            <a:spLocks noGrp="1"/>
          </p:cNvSpPr>
          <p:nvPr>
            <p:ph type="title"/>
          </p:nvPr>
        </p:nvSpPr>
        <p:spPr>
          <a:xfrm>
            <a:off x="643128" y="65014"/>
            <a:ext cx="10515600" cy="1532827"/>
          </a:xfrm>
        </p:spPr>
        <p:txBody>
          <a:bodyPr>
            <a:normAutofit/>
          </a:bodyPr>
          <a:lstStyle/>
          <a:p>
            <a:r>
              <a:rPr lang="en-US" sz="4800" b="1" dirty="0"/>
              <a:t>Cyber Resilience Goals</a:t>
            </a:r>
          </a:p>
        </p:txBody>
      </p:sp>
      <p:sp>
        <p:nvSpPr>
          <p:cNvPr id="3" name="Content Placeholder 2">
            <a:extLst>
              <a:ext uri="{FF2B5EF4-FFF2-40B4-BE49-F238E27FC236}">
                <a16:creationId xmlns:a16="http://schemas.microsoft.com/office/drawing/2014/main" id="{5471A6F9-7B66-469B-A147-9D7CDC90875F}"/>
              </a:ext>
            </a:extLst>
          </p:cNvPr>
          <p:cNvSpPr>
            <a:spLocks noGrp="1"/>
          </p:cNvSpPr>
          <p:nvPr>
            <p:ph idx="1"/>
          </p:nvPr>
        </p:nvSpPr>
        <p:spPr>
          <a:xfrm>
            <a:off x="838200" y="1398673"/>
            <a:ext cx="10515600" cy="4060654"/>
          </a:xfrm>
        </p:spPr>
        <p:txBody>
          <a:bodyPr>
            <a:normAutofit fontScale="92500"/>
          </a:bodyPr>
          <a:lstStyle/>
          <a:p>
            <a:pPr algn="just">
              <a:lnSpc>
                <a:spcPct val="100000"/>
              </a:lnSpc>
            </a:pPr>
            <a:r>
              <a:rPr lang="en-US" b="1" dirty="0"/>
              <a:t>Anticipate: </a:t>
            </a:r>
            <a:r>
              <a:rPr lang="en-US" i="1" dirty="0">
                <a:solidFill>
                  <a:srgbClr val="0070C0"/>
                </a:solidFill>
              </a:rPr>
              <a:t>maintain a state of informed preparedness</a:t>
            </a:r>
            <a:r>
              <a:rPr lang="en-US" dirty="0">
                <a:solidFill>
                  <a:srgbClr val="0070C0"/>
                </a:solidFill>
              </a:rPr>
              <a:t> </a:t>
            </a:r>
            <a:r>
              <a:rPr lang="en-US" dirty="0"/>
              <a:t>in order to forestall compromises of mission/business functions from adversary attacks.</a:t>
            </a:r>
          </a:p>
          <a:p>
            <a:pPr algn="just">
              <a:lnSpc>
                <a:spcPct val="100000"/>
              </a:lnSpc>
            </a:pPr>
            <a:r>
              <a:rPr lang="en-US" b="1" dirty="0"/>
              <a:t>Withstand:  </a:t>
            </a:r>
            <a:r>
              <a:rPr lang="en-US" i="1" dirty="0">
                <a:solidFill>
                  <a:srgbClr val="0070C0"/>
                </a:solidFill>
              </a:rPr>
              <a:t>continue essential mission/business functions </a:t>
            </a:r>
            <a:r>
              <a:rPr lang="en-US" dirty="0"/>
              <a:t>despite successful execution of an attack by an adversary. </a:t>
            </a:r>
          </a:p>
          <a:p>
            <a:pPr>
              <a:lnSpc>
                <a:spcPct val="100000"/>
              </a:lnSpc>
            </a:pPr>
            <a:r>
              <a:rPr lang="en-US" b="1" dirty="0"/>
              <a:t>Recover</a:t>
            </a:r>
            <a:r>
              <a:rPr lang="en-US" b="1" i="1" dirty="0"/>
              <a:t>:  </a:t>
            </a:r>
            <a:r>
              <a:rPr lang="en-US" i="1" dirty="0">
                <a:solidFill>
                  <a:srgbClr val="0070C0"/>
                </a:solidFill>
              </a:rPr>
              <a:t>restore mission/business functions</a:t>
            </a:r>
            <a:r>
              <a:rPr lang="en-US" dirty="0">
                <a:solidFill>
                  <a:srgbClr val="0070C0"/>
                </a:solidFill>
              </a:rPr>
              <a:t> </a:t>
            </a:r>
            <a:r>
              <a:rPr lang="en-US" dirty="0"/>
              <a:t>to the maximum extent possible after successful execution of an attack by an adversary. </a:t>
            </a:r>
          </a:p>
          <a:p>
            <a:pPr>
              <a:lnSpc>
                <a:spcPct val="100000"/>
              </a:lnSpc>
            </a:pPr>
            <a:r>
              <a:rPr lang="en-US" b="1" dirty="0"/>
              <a:t>Evolve: </a:t>
            </a:r>
            <a:r>
              <a:rPr lang="en-US" i="1" dirty="0">
                <a:solidFill>
                  <a:srgbClr val="0070C0"/>
                </a:solidFill>
              </a:rPr>
              <a:t>change missions/business functions and/or the supporting cyber capabilities</a:t>
            </a:r>
            <a:r>
              <a:rPr lang="en-US" dirty="0"/>
              <a:t>, to minimize adverse impacts from actual or predicted adversary attacks.</a:t>
            </a:r>
          </a:p>
        </p:txBody>
      </p:sp>
    </p:spTree>
    <p:extLst>
      <p:ext uri="{BB962C8B-B14F-4D97-AF65-F5344CB8AC3E}">
        <p14:creationId xmlns:p14="http://schemas.microsoft.com/office/powerpoint/2010/main" val="3775418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30BE-928A-4B1C-9B46-DB360E2FEC79}"/>
              </a:ext>
            </a:extLst>
          </p:cNvPr>
          <p:cNvSpPr>
            <a:spLocks noGrp="1"/>
          </p:cNvSpPr>
          <p:nvPr>
            <p:ph type="title"/>
          </p:nvPr>
        </p:nvSpPr>
        <p:spPr>
          <a:xfrm>
            <a:off x="582168" y="146304"/>
            <a:ext cx="10515600" cy="1325563"/>
          </a:xfrm>
        </p:spPr>
        <p:txBody>
          <a:bodyPr/>
          <a:lstStyle/>
          <a:p>
            <a:r>
              <a:rPr lang="en-US" dirty="0"/>
              <a:t>Cyber Resiliency Goals and Objectives</a:t>
            </a:r>
          </a:p>
        </p:txBody>
      </p:sp>
      <p:pic>
        <p:nvPicPr>
          <p:cNvPr id="5" name="Content Placeholder 4" descr="A picture containing text, scale, device&#10;&#10;Description automatically generated">
            <a:extLst>
              <a:ext uri="{FF2B5EF4-FFF2-40B4-BE49-F238E27FC236}">
                <a16:creationId xmlns:a16="http://schemas.microsoft.com/office/drawing/2014/main" id="{EE96C240-8F75-4621-A9C4-2F535CAD590C}"/>
              </a:ext>
            </a:extLst>
          </p:cNvPr>
          <p:cNvPicPr>
            <a:picLocks noGrp="1" noChangeAspect="1"/>
          </p:cNvPicPr>
          <p:nvPr>
            <p:ph idx="1"/>
          </p:nvPr>
        </p:nvPicPr>
        <p:blipFill>
          <a:blip r:embed="rId2"/>
          <a:stretch>
            <a:fillRect/>
          </a:stretch>
        </p:blipFill>
        <p:spPr>
          <a:xfrm>
            <a:off x="399288" y="1315839"/>
            <a:ext cx="10515600" cy="4226322"/>
          </a:xfrm>
        </p:spPr>
      </p:pic>
    </p:spTree>
    <p:extLst>
      <p:ext uri="{BB962C8B-B14F-4D97-AF65-F5344CB8AC3E}">
        <p14:creationId xmlns:p14="http://schemas.microsoft.com/office/powerpoint/2010/main" val="1600370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E492-FB29-46CD-9438-18D0F7211F58}"/>
              </a:ext>
            </a:extLst>
          </p:cNvPr>
          <p:cNvSpPr>
            <a:spLocks noGrp="1"/>
          </p:cNvSpPr>
          <p:nvPr>
            <p:ph type="title"/>
          </p:nvPr>
        </p:nvSpPr>
        <p:spPr>
          <a:xfrm>
            <a:off x="838200" y="48768"/>
            <a:ext cx="10515600" cy="1024763"/>
          </a:xfrm>
        </p:spPr>
        <p:txBody>
          <a:bodyPr/>
          <a:lstStyle/>
          <a:p>
            <a:r>
              <a:rPr lang="en-US" b="1" dirty="0"/>
              <a:t>Cyber Resiliency Objectives</a:t>
            </a:r>
          </a:p>
        </p:txBody>
      </p:sp>
      <p:sp>
        <p:nvSpPr>
          <p:cNvPr id="3" name="Content Placeholder 2">
            <a:extLst>
              <a:ext uri="{FF2B5EF4-FFF2-40B4-BE49-F238E27FC236}">
                <a16:creationId xmlns:a16="http://schemas.microsoft.com/office/drawing/2014/main" id="{50DC1F7A-8CDF-4521-98B6-33BABFBF0D1D}"/>
              </a:ext>
            </a:extLst>
          </p:cNvPr>
          <p:cNvSpPr>
            <a:spLocks noGrp="1"/>
          </p:cNvSpPr>
          <p:nvPr>
            <p:ph idx="1"/>
          </p:nvPr>
        </p:nvSpPr>
        <p:spPr>
          <a:xfrm>
            <a:off x="838200" y="1073531"/>
            <a:ext cx="10515600" cy="4705477"/>
          </a:xfrm>
        </p:spPr>
        <p:txBody>
          <a:bodyPr>
            <a:normAutofit/>
          </a:bodyPr>
          <a:lstStyle/>
          <a:p>
            <a:pPr algn="just">
              <a:lnSpc>
                <a:spcPct val="110000"/>
              </a:lnSpc>
            </a:pPr>
            <a:r>
              <a:rPr lang="en-US" sz="3200" b="1" u="sng" dirty="0"/>
              <a:t>Understand</a:t>
            </a:r>
            <a:r>
              <a:rPr lang="en-US" sz="3200" dirty="0"/>
              <a:t> is to </a:t>
            </a:r>
            <a:r>
              <a:rPr lang="en-US" sz="3200" b="1" i="1" dirty="0">
                <a:solidFill>
                  <a:srgbClr val="0070C0"/>
                </a:solidFill>
              </a:rPr>
              <a:t>maintain useful representations</a:t>
            </a:r>
            <a:r>
              <a:rPr lang="en-US" sz="3200" dirty="0">
                <a:solidFill>
                  <a:srgbClr val="0070C0"/>
                </a:solidFill>
              </a:rPr>
              <a:t> </a:t>
            </a:r>
            <a:r>
              <a:rPr lang="en-US" sz="3200" dirty="0"/>
              <a:t>of adversaries, mission or business function dependencies on cyber resources, and the status of those resources with respect to adversary activities.</a:t>
            </a:r>
          </a:p>
          <a:p>
            <a:pPr algn="just">
              <a:lnSpc>
                <a:spcPct val="110000"/>
              </a:lnSpc>
            </a:pPr>
            <a:r>
              <a:rPr lang="en-US" sz="3200" dirty="0"/>
              <a:t> </a:t>
            </a:r>
            <a:r>
              <a:rPr lang="en-US" sz="3200" b="1" u="sng" dirty="0"/>
              <a:t>Prepare</a:t>
            </a:r>
            <a:r>
              <a:rPr lang="en-US" sz="3200" dirty="0"/>
              <a:t> is to </a:t>
            </a:r>
            <a:r>
              <a:rPr lang="en-US" sz="3200" b="1" i="1" dirty="0">
                <a:solidFill>
                  <a:srgbClr val="0070C0"/>
                </a:solidFill>
              </a:rPr>
              <a:t>maintain a set of realistic cyber courses of action (CoA)</a:t>
            </a:r>
            <a:r>
              <a:rPr lang="en-US" sz="3200" dirty="0"/>
              <a:t> that address predicted cyber attacks. </a:t>
            </a:r>
          </a:p>
          <a:p>
            <a:pPr algn="just">
              <a:lnSpc>
                <a:spcPct val="110000"/>
              </a:lnSpc>
            </a:pPr>
            <a:r>
              <a:rPr lang="en-US" sz="3200" b="1" u="sng" dirty="0"/>
              <a:t>Prevent</a:t>
            </a:r>
            <a:r>
              <a:rPr lang="en-US" sz="3200" dirty="0"/>
              <a:t> is to </a:t>
            </a:r>
            <a:r>
              <a:rPr lang="en-US" sz="3200" b="1" i="1" dirty="0">
                <a:solidFill>
                  <a:srgbClr val="0070C0"/>
                </a:solidFill>
              </a:rPr>
              <a:t>preclude successful execution of an attack</a:t>
            </a:r>
            <a:r>
              <a:rPr lang="en-US" sz="3200" dirty="0">
                <a:solidFill>
                  <a:srgbClr val="0070C0"/>
                </a:solidFill>
              </a:rPr>
              <a:t> </a:t>
            </a:r>
            <a:r>
              <a:rPr lang="en-US" sz="3200" dirty="0"/>
              <a:t>on a set of cyber resources.</a:t>
            </a:r>
          </a:p>
        </p:txBody>
      </p:sp>
    </p:spTree>
    <p:extLst>
      <p:ext uri="{BB962C8B-B14F-4D97-AF65-F5344CB8AC3E}">
        <p14:creationId xmlns:p14="http://schemas.microsoft.com/office/powerpoint/2010/main" val="3925406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E492-FB29-46CD-9438-18D0F7211F58}"/>
              </a:ext>
            </a:extLst>
          </p:cNvPr>
          <p:cNvSpPr>
            <a:spLocks noGrp="1"/>
          </p:cNvSpPr>
          <p:nvPr>
            <p:ph type="title"/>
          </p:nvPr>
        </p:nvSpPr>
        <p:spPr>
          <a:xfrm>
            <a:off x="838200" y="54229"/>
            <a:ext cx="10515600" cy="1274699"/>
          </a:xfrm>
        </p:spPr>
        <p:txBody>
          <a:bodyPr/>
          <a:lstStyle/>
          <a:p>
            <a:r>
              <a:rPr lang="en-US" b="1" dirty="0"/>
              <a:t>Cyber Resiliency Objectives</a:t>
            </a:r>
          </a:p>
        </p:txBody>
      </p:sp>
      <p:sp>
        <p:nvSpPr>
          <p:cNvPr id="3" name="Content Placeholder 2">
            <a:extLst>
              <a:ext uri="{FF2B5EF4-FFF2-40B4-BE49-F238E27FC236}">
                <a16:creationId xmlns:a16="http://schemas.microsoft.com/office/drawing/2014/main" id="{50DC1F7A-8CDF-4521-98B6-33BABFBF0D1D}"/>
              </a:ext>
            </a:extLst>
          </p:cNvPr>
          <p:cNvSpPr>
            <a:spLocks noGrp="1"/>
          </p:cNvSpPr>
          <p:nvPr>
            <p:ph idx="1"/>
          </p:nvPr>
        </p:nvSpPr>
        <p:spPr>
          <a:xfrm>
            <a:off x="838200" y="1328928"/>
            <a:ext cx="10515600" cy="4450080"/>
          </a:xfrm>
        </p:spPr>
        <p:txBody>
          <a:bodyPr>
            <a:normAutofit/>
          </a:bodyPr>
          <a:lstStyle/>
          <a:p>
            <a:pPr algn="just">
              <a:lnSpc>
                <a:spcPct val="110000"/>
              </a:lnSpc>
            </a:pPr>
            <a:r>
              <a:rPr lang="en-US" sz="3200" b="1" u="sng" dirty="0"/>
              <a:t>Continue</a:t>
            </a:r>
            <a:r>
              <a:rPr lang="en-US" sz="3200" dirty="0"/>
              <a:t> is to </a:t>
            </a:r>
            <a:r>
              <a:rPr lang="en-US" sz="3200" b="1" i="1" dirty="0">
                <a:solidFill>
                  <a:srgbClr val="0070C0"/>
                </a:solidFill>
              </a:rPr>
              <a:t>maximize the duration and viability of essential mission/business functions</a:t>
            </a:r>
            <a:r>
              <a:rPr lang="en-US" sz="3200" dirty="0">
                <a:solidFill>
                  <a:srgbClr val="0070C0"/>
                </a:solidFill>
              </a:rPr>
              <a:t> </a:t>
            </a:r>
            <a:r>
              <a:rPr lang="en-US" sz="3200" dirty="0"/>
              <a:t>during an attack. </a:t>
            </a:r>
          </a:p>
          <a:p>
            <a:pPr algn="just">
              <a:lnSpc>
                <a:spcPct val="120000"/>
              </a:lnSpc>
            </a:pPr>
            <a:r>
              <a:rPr lang="en-US" sz="3200" b="1" u="sng" dirty="0"/>
              <a:t>Constrain</a:t>
            </a:r>
            <a:r>
              <a:rPr lang="en-US" sz="3200" dirty="0"/>
              <a:t> is to </a:t>
            </a:r>
            <a:r>
              <a:rPr lang="en-US" sz="3200" b="1" i="1" dirty="0">
                <a:solidFill>
                  <a:srgbClr val="0070C0"/>
                </a:solidFill>
              </a:rPr>
              <a:t>limit damage </a:t>
            </a:r>
            <a:r>
              <a:rPr lang="en-US" sz="3200" dirty="0"/>
              <a:t>from an adversary’s attacks. </a:t>
            </a:r>
          </a:p>
          <a:p>
            <a:pPr algn="just">
              <a:lnSpc>
                <a:spcPct val="120000"/>
              </a:lnSpc>
            </a:pPr>
            <a:r>
              <a:rPr lang="en-US" sz="3200" b="1" u="sng" dirty="0"/>
              <a:t>Reconstitute</a:t>
            </a:r>
            <a:r>
              <a:rPr lang="en-US" sz="3200" dirty="0"/>
              <a:t> is to </a:t>
            </a:r>
            <a:r>
              <a:rPr lang="en-US" sz="3200" b="1" i="1" dirty="0">
                <a:solidFill>
                  <a:srgbClr val="0070C0"/>
                </a:solidFill>
              </a:rPr>
              <a:t>redeploy cyber resources</a:t>
            </a:r>
            <a:r>
              <a:rPr lang="en-US" sz="3200" dirty="0">
                <a:solidFill>
                  <a:srgbClr val="0070C0"/>
                </a:solidFill>
              </a:rPr>
              <a:t> </a:t>
            </a:r>
            <a:r>
              <a:rPr lang="en-US" sz="3200" dirty="0"/>
              <a:t>to provide as complete a set of mission/business functionality as possible after a successful attack. </a:t>
            </a:r>
          </a:p>
        </p:txBody>
      </p:sp>
    </p:spTree>
    <p:extLst>
      <p:ext uri="{BB962C8B-B14F-4D97-AF65-F5344CB8AC3E}">
        <p14:creationId xmlns:p14="http://schemas.microsoft.com/office/powerpoint/2010/main" val="3361776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E492-FB29-46CD-9438-18D0F7211F58}"/>
              </a:ext>
            </a:extLst>
          </p:cNvPr>
          <p:cNvSpPr>
            <a:spLocks noGrp="1"/>
          </p:cNvSpPr>
          <p:nvPr>
            <p:ph type="title"/>
          </p:nvPr>
        </p:nvSpPr>
        <p:spPr>
          <a:xfrm>
            <a:off x="838200" y="48768"/>
            <a:ext cx="10515600" cy="1024763"/>
          </a:xfrm>
        </p:spPr>
        <p:txBody>
          <a:bodyPr/>
          <a:lstStyle/>
          <a:p>
            <a:r>
              <a:rPr lang="en-US" b="1" dirty="0"/>
              <a:t>Cyber Resiliency Objectives</a:t>
            </a:r>
          </a:p>
        </p:txBody>
      </p:sp>
      <p:sp>
        <p:nvSpPr>
          <p:cNvPr id="3" name="Content Placeholder 2">
            <a:extLst>
              <a:ext uri="{FF2B5EF4-FFF2-40B4-BE49-F238E27FC236}">
                <a16:creationId xmlns:a16="http://schemas.microsoft.com/office/drawing/2014/main" id="{50DC1F7A-8CDF-4521-98B6-33BABFBF0D1D}"/>
              </a:ext>
            </a:extLst>
          </p:cNvPr>
          <p:cNvSpPr>
            <a:spLocks noGrp="1"/>
          </p:cNvSpPr>
          <p:nvPr>
            <p:ph idx="1"/>
          </p:nvPr>
        </p:nvSpPr>
        <p:spPr>
          <a:xfrm>
            <a:off x="838200" y="1073531"/>
            <a:ext cx="10515600" cy="4681093"/>
          </a:xfrm>
        </p:spPr>
        <p:txBody>
          <a:bodyPr>
            <a:normAutofit lnSpcReduction="10000"/>
          </a:bodyPr>
          <a:lstStyle/>
          <a:p>
            <a:pPr algn="just">
              <a:lnSpc>
                <a:spcPct val="120000"/>
              </a:lnSpc>
            </a:pPr>
            <a:r>
              <a:rPr lang="en-US" sz="3200" b="1" u="sng" dirty="0"/>
              <a:t>Transform</a:t>
            </a:r>
            <a:r>
              <a:rPr lang="en-US" sz="3200" dirty="0"/>
              <a:t> is to </a:t>
            </a:r>
            <a:r>
              <a:rPr lang="en-US" sz="3200" b="1" i="1" dirty="0">
                <a:solidFill>
                  <a:srgbClr val="0070C0"/>
                </a:solidFill>
              </a:rPr>
              <a:t>change aspects of organizational behavior</a:t>
            </a:r>
            <a:r>
              <a:rPr lang="en-US" sz="3200" dirty="0">
                <a:solidFill>
                  <a:srgbClr val="0070C0"/>
                </a:solidFill>
              </a:rPr>
              <a:t> </a:t>
            </a:r>
            <a:r>
              <a:rPr lang="en-US" sz="3200" dirty="0"/>
              <a:t>in response to prior, current, or prospective adversary attacks. </a:t>
            </a:r>
          </a:p>
          <a:p>
            <a:pPr algn="just">
              <a:lnSpc>
                <a:spcPct val="120000"/>
              </a:lnSpc>
            </a:pPr>
            <a:r>
              <a:rPr lang="en-US" sz="3200" b="1" u="sng" dirty="0"/>
              <a:t>Re-architect</a:t>
            </a:r>
            <a:r>
              <a:rPr lang="en-US" sz="3200" dirty="0"/>
              <a:t> is to </a:t>
            </a:r>
            <a:r>
              <a:rPr lang="en-US" sz="3200" b="1" i="1" dirty="0">
                <a:solidFill>
                  <a:srgbClr val="0070C0"/>
                </a:solidFill>
              </a:rPr>
              <a:t>modify architectures to apply cyber resiliency practices more effectively</a:t>
            </a:r>
            <a:r>
              <a:rPr lang="en-US" sz="3200" dirty="0"/>
              <a:t>; to address predicted long-term changes in adversary capabilities, intent, and/or targeting; and to incorporate emerging technologies in ways that improve (or at least do not degrade) cyber resiliency.</a:t>
            </a:r>
          </a:p>
        </p:txBody>
      </p:sp>
    </p:spTree>
    <p:extLst>
      <p:ext uri="{BB962C8B-B14F-4D97-AF65-F5344CB8AC3E}">
        <p14:creationId xmlns:p14="http://schemas.microsoft.com/office/powerpoint/2010/main" val="427471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661B5493-C4DD-4F0B-9BFB-1B255E56397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702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10FF1A-816E-4C45-A62A-D2BB5B8512ED}"/>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rPr>
              <a:t>Cyber Resilience Practices</a:t>
            </a:r>
          </a:p>
        </p:txBody>
      </p:sp>
    </p:spTree>
    <p:extLst>
      <p:ext uri="{BB962C8B-B14F-4D97-AF65-F5344CB8AC3E}">
        <p14:creationId xmlns:p14="http://schemas.microsoft.com/office/powerpoint/2010/main" val="2493970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33984" y="422641"/>
            <a:ext cx="9765422" cy="1513079"/>
          </a:xfrm>
          <a:ln>
            <a:solidFill>
              <a:schemeClr val="accent5">
                <a:lumMod val="75000"/>
              </a:schemeClr>
            </a:solidFill>
          </a:ln>
        </p:spPr>
        <p:txBody>
          <a:bodyPr>
            <a:normAutofit lnSpcReduction="10000"/>
          </a:bodyPr>
          <a:lstStyle/>
          <a:p>
            <a:pPr marL="0" indent="0" algn="just">
              <a:lnSpc>
                <a:spcPct val="120000"/>
              </a:lnSpc>
              <a:buNone/>
            </a:pPr>
            <a:r>
              <a:rPr lang="en-US" sz="2800" b="1" u="sng" dirty="0"/>
              <a:t>Adaptive Response</a:t>
            </a:r>
            <a:r>
              <a:rPr lang="en-US" sz="2800" dirty="0"/>
              <a:t> involves </a:t>
            </a:r>
            <a:r>
              <a:rPr lang="en-US" sz="2800" i="1" dirty="0">
                <a:solidFill>
                  <a:srgbClr val="0070C0"/>
                </a:solidFill>
              </a:rPr>
              <a:t>selecting, executing, and monitoring</a:t>
            </a:r>
            <a:r>
              <a:rPr lang="en-US" sz="2800" dirty="0"/>
              <a:t> the effectiveness of the CoA that best changes the attack surface, maintains critical capabilities, and restores functional capabilities. </a:t>
            </a:r>
          </a:p>
        </p:txBody>
      </p:sp>
      <p:pic>
        <p:nvPicPr>
          <p:cNvPr id="6148" name="Picture 4" descr="See the source image">
            <a:extLst>
              <a:ext uri="{FF2B5EF4-FFF2-40B4-BE49-F238E27FC236}">
                <a16:creationId xmlns:a16="http://schemas.microsoft.com/office/drawing/2014/main" id="{80B59B6F-EAF1-48F9-8972-401ED5648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245" y="2771850"/>
            <a:ext cx="2403601" cy="240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59F83C-23CC-4D2B-9789-DD32CE169504}"/>
              </a:ext>
            </a:extLst>
          </p:cNvPr>
          <p:cNvSpPr txBox="1"/>
          <p:nvPr/>
        </p:nvSpPr>
        <p:spPr>
          <a:xfrm>
            <a:off x="1231392" y="2307869"/>
            <a:ext cx="9009888" cy="2721964"/>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Select and tailor CoA</a:t>
            </a:r>
          </a:p>
          <a:p>
            <a:pPr>
              <a:lnSpc>
                <a:spcPct val="120000"/>
              </a:lnSpc>
              <a:buFont typeface="Wingdings" panose="05000000000000000000" pitchFamily="2" charset="2"/>
              <a:buChar char="ü"/>
            </a:pPr>
            <a:r>
              <a:rPr lang="en-US" sz="2400" dirty="0">
                <a:solidFill>
                  <a:schemeClr val="accent6">
                    <a:lumMod val="50000"/>
                  </a:schemeClr>
                </a:solidFill>
              </a:rPr>
              <a:t>Dynamically reconfigure existing resources</a:t>
            </a:r>
          </a:p>
          <a:p>
            <a:pPr>
              <a:lnSpc>
                <a:spcPct val="120000"/>
              </a:lnSpc>
              <a:buFont typeface="Wingdings" panose="05000000000000000000" pitchFamily="2" charset="2"/>
              <a:buChar char="ü"/>
            </a:pPr>
            <a:r>
              <a:rPr lang="en-US" sz="2400" dirty="0">
                <a:solidFill>
                  <a:schemeClr val="accent6">
                    <a:lumMod val="50000"/>
                  </a:schemeClr>
                </a:solidFill>
              </a:rPr>
              <a:t>Dynamically provision by reallocating existing resources</a:t>
            </a:r>
          </a:p>
          <a:p>
            <a:pPr>
              <a:lnSpc>
                <a:spcPct val="120000"/>
              </a:lnSpc>
              <a:buFont typeface="Wingdings" panose="05000000000000000000" pitchFamily="2" charset="2"/>
              <a:buChar char="ü"/>
            </a:pPr>
            <a:r>
              <a:rPr lang="en-US" sz="2400" dirty="0">
                <a:solidFill>
                  <a:schemeClr val="accent6">
                    <a:lumMod val="50000"/>
                  </a:schemeClr>
                </a:solidFill>
              </a:rPr>
              <a:t>Dynamically reconstitute critical assets or capabilities</a:t>
            </a:r>
          </a:p>
          <a:p>
            <a:pPr>
              <a:lnSpc>
                <a:spcPct val="120000"/>
              </a:lnSpc>
              <a:buFont typeface="Wingdings" panose="05000000000000000000" pitchFamily="2" charset="2"/>
              <a:buChar char="ü"/>
            </a:pPr>
            <a:r>
              <a:rPr lang="en-US" sz="2400" dirty="0">
                <a:solidFill>
                  <a:schemeClr val="accent6">
                    <a:lumMod val="50000"/>
                  </a:schemeClr>
                </a:solidFill>
              </a:rPr>
              <a:t>Track effectiveness of CoA and adapt as necessary</a:t>
            </a:r>
          </a:p>
          <a:p>
            <a:pPr>
              <a:lnSpc>
                <a:spcPct val="120000"/>
              </a:lnSpc>
              <a:buFont typeface="Wingdings" panose="05000000000000000000" pitchFamily="2" charset="2"/>
              <a:buChar char="ü"/>
            </a:pPr>
            <a:r>
              <a:rPr lang="en-US" sz="2400" dirty="0">
                <a:solidFill>
                  <a:schemeClr val="accent6">
                    <a:lumMod val="50000"/>
                  </a:schemeClr>
                </a:solidFill>
              </a:rPr>
              <a:t>Identify and restore non-critical functional capabilities</a:t>
            </a:r>
          </a:p>
        </p:txBody>
      </p:sp>
    </p:spTree>
    <p:extLst>
      <p:ext uri="{BB962C8B-B14F-4D97-AF65-F5344CB8AC3E}">
        <p14:creationId xmlns:p14="http://schemas.microsoft.com/office/powerpoint/2010/main" val="1276332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ee the source image">
            <a:extLst>
              <a:ext uri="{FF2B5EF4-FFF2-40B4-BE49-F238E27FC236}">
                <a16:creationId xmlns:a16="http://schemas.microsoft.com/office/drawing/2014/main" id="{7E248052-687C-4FA0-A1F5-F362B962B7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78"/>
          <a:stretch/>
        </p:blipFill>
        <p:spPr bwMode="auto">
          <a:xfrm>
            <a:off x="9943131" y="160129"/>
            <a:ext cx="2047886" cy="20485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15511" y="306816"/>
            <a:ext cx="8949483" cy="1717056"/>
          </a:xfrm>
          <a:ln>
            <a:solidFill>
              <a:schemeClr val="accent5">
                <a:lumMod val="75000"/>
              </a:schemeClr>
            </a:solidFill>
          </a:ln>
        </p:spPr>
        <p:txBody>
          <a:bodyPr>
            <a:noAutofit/>
          </a:bodyPr>
          <a:lstStyle/>
          <a:p>
            <a:pPr marL="0" indent="0">
              <a:lnSpc>
                <a:spcPct val="120000"/>
              </a:lnSpc>
              <a:buNone/>
            </a:pPr>
            <a:r>
              <a:rPr lang="en-US" sz="2600" b="1" u="sng" dirty="0"/>
              <a:t>Analytic Monitoring</a:t>
            </a:r>
            <a:r>
              <a:rPr lang="en-US" sz="2600" u="sng" dirty="0"/>
              <a:t> </a:t>
            </a:r>
            <a:r>
              <a:rPr lang="en-US" sz="2600" dirty="0"/>
              <a:t>is to </a:t>
            </a:r>
            <a:r>
              <a:rPr lang="en-US" sz="2600" i="1" dirty="0">
                <a:solidFill>
                  <a:srgbClr val="0070C0"/>
                </a:solidFill>
              </a:rPr>
              <a:t>gather and analyze data on an ongoing basis and in a coordinated way to identify</a:t>
            </a:r>
            <a:r>
              <a:rPr lang="en-US" sz="2600" dirty="0"/>
              <a:t> potential vulnerabilities, adversary activities, and damage. </a:t>
            </a:r>
          </a:p>
        </p:txBody>
      </p:sp>
      <p:sp>
        <p:nvSpPr>
          <p:cNvPr id="8" name="TextBox 7">
            <a:extLst>
              <a:ext uri="{FF2B5EF4-FFF2-40B4-BE49-F238E27FC236}">
                <a16:creationId xmlns:a16="http://schemas.microsoft.com/office/drawing/2014/main" id="{4DFA6ECB-FC22-4B90-97D2-26BD36A0FA6E}"/>
              </a:ext>
            </a:extLst>
          </p:cNvPr>
          <p:cNvSpPr txBox="1"/>
          <p:nvPr/>
        </p:nvSpPr>
        <p:spPr>
          <a:xfrm>
            <a:off x="701040" y="2208672"/>
            <a:ext cx="10789920" cy="3165162"/>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Coordinate sensor coverage to avoid gaps or blind spots</a:t>
            </a:r>
          </a:p>
          <a:p>
            <a:pPr>
              <a:lnSpc>
                <a:spcPct val="120000"/>
              </a:lnSpc>
              <a:buFont typeface="Wingdings" panose="05000000000000000000" pitchFamily="2" charset="2"/>
              <a:buChar char="ü"/>
            </a:pPr>
            <a:r>
              <a:rPr lang="en-US" sz="2400" dirty="0">
                <a:solidFill>
                  <a:schemeClr val="accent6">
                    <a:lumMod val="50000"/>
                  </a:schemeClr>
                </a:solidFill>
              </a:rPr>
              <a:t>Correlate or otherwise combine data from different sensors</a:t>
            </a:r>
          </a:p>
          <a:p>
            <a:pPr>
              <a:lnSpc>
                <a:spcPct val="120000"/>
              </a:lnSpc>
              <a:buFont typeface="Wingdings" panose="05000000000000000000" pitchFamily="2" charset="2"/>
              <a:buChar char="ü"/>
            </a:pPr>
            <a:r>
              <a:rPr lang="en-US" sz="2400" dirty="0">
                <a:solidFill>
                  <a:schemeClr val="accent6">
                    <a:lumMod val="50000"/>
                  </a:schemeClr>
                </a:solidFill>
              </a:rPr>
              <a:t>Analyze data to identify anomalies, develop I&amp;W, and monitor effectiveness of </a:t>
            </a:r>
            <a:r>
              <a:rPr lang="en-US" sz="2400" dirty="0" err="1">
                <a:solidFill>
                  <a:schemeClr val="accent6">
                    <a:lumMod val="50000"/>
                  </a:schemeClr>
                </a:solidFill>
              </a:rPr>
              <a:t>CoAs</a:t>
            </a:r>
            <a:endParaRPr lang="en-US" sz="2400" dirty="0">
              <a:solidFill>
                <a:schemeClr val="accent6">
                  <a:lumMod val="50000"/>
                </a:schemeClr>
              </a:solidFill>
            </a:endParaRPr>
          </a:p>
          <a:p>
            <a:pPr>
              <a:lnSpc>
                <a:spcPct val="120000"/>
              </a:lnSpc>
              <a:buFont typeface="Wingdings" panose="05000000000000000000" pitchFamily="2" charset="2"/>
              <a:buChar char="ü"/>
            </a:pPr>
            <a:r>
              <a:rPr lang="en-US" sz="2400" dirty="0">
                <a:solidFill>
                  <a:schemeClr val="accent6">
                    <a:lumMod val="50000"/>
                  </a:schemeClr>
                </a:solidFill>
              </a:rPr>
              <a:t>Dynamically reposition or reconfigure sensors</a:t>
            </a:r>
          </a:p>
          <a:p>
            <a:pPr>
              <a:lnSpc>
                <a:spcPct val="120000"/>
              </a:lnSpc>
              <a:buFont typeface="Wingdings" panose="05000000000000000000" pitchFamily="2" charset="2"/>
              <a:buChar char="ü"/>
            </a:pPr>
            <a:r>
              <a:rPr lang="en-US" sz="2400" dirty="0">
                <a:solidFill>
                  <a:schemeClr val="accent6">
                    <a:lumMod val="50000"/>
                  </a:schemeClr>
                </a:solidFill>
              </a:rPr>
              <a:t>Perform malware and forensic analysis</a:t>
            </a:r>
          </a:p>
          <a:p>
            <a:pPr>
              <a:lnSpc>
                <a:spcPct val="120000"/>
              </a:lnSpc>
              <a:buFont typeface="Wingdings" panose="05000000000000000000" pitchFamily="2" charset="2"/>
              <a:buChar char="ü"/>
            </a:pPr>
            <a:r>
              <a:rPr lang="en-US" sz="2400" dirty="0">
                <a:solidFill>
                  <a:schemeClr val="accent6">
                    <a:lumMod val="50000"/>
                  </a:schemeClr>
                </a:solidFill>
              </a:rPr>
              <a:t>Perform damage assessment</a:t>
            </a:r>
          </a:p>
          <a:p>
            <a:pPr>
              <a:lnSpc>
                <a:spcPct val="120000"/>
              </a:lnSpc>
              <a:buFont typeface="Wingdings" panose="05000000000000000000" pitchFamily="2" charset="2"/>
              <a:buChar char="ü"/>
            </a:pPr>
            <a:r>
              <a:rPr lang="en-US" sz="2400" dirty="0">
                <a:solidFill>
                  <a:schemeClr val="accent6">
                    <a:lumMod val="50000"/>
                  </a:schemeClr>
                </a:solidFill>
              </a:rPr>
              <a:t>Perform retrospective analysis to investigate historical trends and activities</a:t>
            </a:r>
          </a:p>
        </p:txBody>
      </p:sp>
    </p:spTree>
    <p:extLst>
      <p:ext uri="{BB962C8B-B14F-4D97-AF65-F5344CB8AC3E}">
        <p14:creationId xmlns:p14="http://schemas.microsoft.com/office/powerpoint/2010/main" val="21099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F398-D2A2-4493-A867-D844C48D0F45}"/>
              </a:ext>
            </a:extLst>
          </p:cNvPr>
          <p:cNvSpPr>
            <a:spLocks noGrp="1"/>
          </p:cNvSpPr>
          <p:nvPr>
            <p:ph type="title"/>
          </p:nvPr>
        </p:nvSpPr>
        <p:spPr>
          <a:xfrm>
            <a:off x="301752" y="166551"/>
            <a:ext cx="10515600" cy="918538"/>
          </a:xfrm>
        </p:spPr>
        <p:txBody>
          <a:bodyPr>
            <a:normAutofit/>
          </a:bodyPr>
          <a:lstStyle/>
          <a:p>
            <a:r>
              <a:rPr lang="en-US" sz="5400" b="1" dirty="0"/>
              <a:t>Cyber Resilience Levels</a:t>
            </a:r>
          </a:p>
        </p:txBody>
      </p:sp>
      <p:pic>
        <p:nvPicPr>
          <p:cNvPr id="9" name="Picture 8">
            <a:extLst>
              <a:ext uri="{FF2B5EF4-FFF2-40B4-BE49-F238E27FC236}">
                <a16:creationId xmlns:a16="http://schemas.microsoft.com/office/drawing/2014/main" id="{DB4E5E9B-CF55-40F2-96CD-B1BEE15B23B8}"/>
              </a:ext>
            </a:extLst>
          </p:cNvPr>
          <p:cNvPicPr>
            <a:picLocks noChangeAspect="1"/>
          </p:cNvPicPr>
          <p:nvPr/>
        </p:nvPicPr>
        <p:blipFill>
          <a:blip r:embed="rId2"/>
          <a:stretch>
            <a:fillRect/>
          </a:stretch>
        </p:blipFill>
        <p:spPr>
          <a:xfrm>
            <a:off x="673989" y="1059138"/>
            <a:ext cx="10648950" cy="3562350"/>
          </a:xfrm>
          <a:prstGeom prst="rect">
            <a:avLst/>
          </a:prstGeom>
        </p:spPr>
      </p:pic>
      <p:sp>
        <p:nvSpPr>
          <p:cNvPr id="13" name="TextBox 12">
            <a:extLst>
              <a:ext uri="{FF2B5EF4-FFF2-40B4-BE49-F238E27FC236}">
                <a16:creationId xmlns:a16="http://schemas.microsoft.com/office/drawing/2014/main" id="{9ECC4AAF-ACCA-4C25-9CA3-8AB95B62CC4C}"/>
              </a:ext>
            </a:extLst>
          </p:cNvPr>
          <p:cNvSpPr txBox="1"/>
          <p:nvPr/>
        </p:nvSpPr>
        <p:spPr>
          <a:xfrm>
            <a:off x="5382768" y="4721644"/>
            <a:ext cx="6108192" cy="1077218"/>
          </a:xfrm>
          <a:prstGeom prst="rect">
            <a:avLst/>
          </a:prstGeom>
          <a:noFill/>
        </p:spPr>
        <p:txBody>
          <a:bodyPr wrap="square">
            <a:spAutoFit/>
          </a:bodyPr>
          <a:lstStyle/>
          <a:p>
            <a:r>
              <a:rPr lang="en-US" sz="1600" i="1" dirty="0" err="1">
                <a:solidFill>
                  <a:schemeClr val="accent6">
                    <a:lumMod val="50000"/>
                  </a:schemeClr>
                </a:solidFill>
              </a:rPr>
              <a:t>Björck</a:t>
            </a:r>
            <a:r>
              <a:rPr lang="en-US" sz="1600" i="1" dirty="0">
                <a:solidFill>
                  <a:schemeClr val="accent6">
                    <a:lumMod val="50000"/>
                  </a:schemeClr>
                </a:solidFill>
              </a:rPr>
              <a:t>, Fredrik; Henkel, Martin; </a:t>
            </a:r>
            <a:r>
              <a:rPr lang="en-US" sz="1600" i="1" dirty="0" err="1">
                <a:solidFill>
                  <a:schemeClr val="accent6">
                    <a:lumMod val="50000"/>
                  </a:schemeClr>
                </a:solidFill>
              </a:rPr>
              <a:t>Stirna</a:t>
            </a:r>
            <a:r>
              <a:rPr lang="en-US" sz="1600" i="1" dirty="0">
                <a:solidFill>
                  <a:schemeClr val="accent6">
                    <a:lumMod val="50000"/>
                  </a:schemeClr>
                </a:solidFill>
              </a:rPr>
              <a:t>, Janis; </a:t>
            </a:r>
            <a:r>
              <a:rPr lang="en-US" sz="1600" i="1" dirty="0" err="1">
                <a:solidFill>
                  <a:schemeClr val="accent6">
                    <a:lumMod val="50000"/>
                  </a:schemeClr>
                </a:solidFill>
              </a:rPr>
              <a:t>Zdravkovic</a:t>
            </a:r>
            <a:r>
              <a:rPr lang="en-US" sz="1600" i="1" dirty="0">
                <a:solidFill>
                  <a:schemeClr val="accent6">
                    <a:lumMod val="50000"/>
                  </a:schemeClr>
                </a:solidFill>
              </a:rPr>
              <a:t>, Jelena (2015). Cyber Resilience - Fundamentals for a Definition. Advances in Intelligent Systems and Computing. 353. Stockholm University. pp. 311–316. doi:10.1007/978-3-319-16486-1_31.</a:t>
            </a:r>
          </a:p>
        </p:txBody>
      </p:sp>
    </p:spTree>
    <p:extLst>
      <p:ext uri="{BB962C8B-B14F-4D97-AF65-F5344CB8AC3E}">
        <p14:creationId xmlns:p14="http://schemas.microsoft.com/office/powerpoint/2010/main" val="2085820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261943" y="310542"/>
            <a:ext cx="11253216" cy="997447"/>
          </a:xfrm>
          <a:ln>
            <a:solidFill>
              <a:schemeClr val="accent5">
                <a:lumMod val="75000"/>
              </a:schemeClr>
            </a:solidFill>
          </a:ln>
        </p:spPr>
        <p:txBody>
          <a:bodyPr>
            <a:noAutofit/>
          </a:bodyPr>
          <a:lstStyle/>
          <a:p>
            <a:pPr marL="0" indent="0" algn="just">
              <a:lnSpc>
                <a:spcPct val="120000"/>
              </a:lnSpc>
              <a:buNone/>
            </a:pPr>
            <a:r>
              <a:rPr lang="en-US" sz="2400" b="1" u="sng" dirty="0"/>
              <a:t>Coordinated Defense</a:t>
            </a:r>
            <a:r>
              <a:rPr lang="en-US" sz="2400" dirty="0"/>
              <a:t> is to </a:t>
            </a:r>
            <a:r>
              <a:rPr lang="en-US" sz="2400" i="1" dirty="0">
                <a:solidFill>
                  <a:srgbClr val="0070C0"/>
                </a:solidFill>
              </a:rPr>
              <a:t>manage adaptively and in a coordinated way multiple, distinct mechanisms to defend</a:t>
            </a:r>
            <a:r>
              <a:rPr lang="en-US" sz="2400" dirty="0"/>
              <a:t> critical resources against adversary activities. </a:t>
            </a:r>
          </a:p>
        </p:txBody>
      </p:sp>
      <p:sp>
        <p:nvSpPr>
          <p:cNvPr id="8" name="TextBox 7">
            <a:extLst>
              <a:ext uri="{FF2B5EF4-FFF2-40B4-BE49-F238E27FC236}">
                <a16:creationId xmlns:a16="http://schemas.microsoft.com/office/drawing/2014/main" id="{4DFA6ECB-FC22-4B90-97D2-26BD36A0FA6E}"/>
              </a:ext>
            </a:extLst>
          </p:cNvPr>
          <p:cNvSpPr txBox="1"/>
          <p:nvPr/>
        </p:nvSpPr>
        <p:spPr>
          <a:xfrm>
            <a:off x="439097" y="1332373"/>
            <a:ext cx="11490960" cy="4311308"/>
          </a:xfrm>
          <a:prstGeom prst="rect">
            <a:avLst/>
          </a:prstGeom>
          <a:noFill/>
        </p:spPr>
        <p:txBody>
          <a:bodyPr wrap="square">
            <a:spAutoFit/>
          </a:bodyPr>
          <a:lstStyle/>
          <a:p>
            <a:pPr>
              <a:lnSpc>
                <a:spcPct val="120000"/>
              </a:lnSpc>
              <a:buFont typeface="Wingdings" panose="05000000000000000000" pitchFamily="2" charset="2"/>
              <a:buChar char="ü"/>
            </a:pPr>
            <a:r>
              <a:rPr lang="en-US" sz="2300" dirty="0">
                <a:solidFill>
                  <a:schemeClr val="accent6">
                    <a:lumMod val="50000"/>
                  </a:schemeClr>
                </a:solidFill>
              </a:rPr>
              <a:t>Identify key locations to place mechanisms</a:t>
            </a:r>
          </a:p>
          <a:p>
            <a:pPr>
              <a:lnSpc>
                <a:spcPct val="120000"/>
              </a:lnSpc>
              <a:buFont typeface="Wingdings" panose="05000000000000000000" pitchFamily="2" charset="2"/>
              <a:buChar char="ü"/>
            </a:pPr>
            <a:r>
              <a:rPr lang="en-US" sz="2300" dirty="0">
                <a:solidFill>
                  <a:schemeClr val="accent6">
                    <a:lumMod val="50000"/>
                  </a:schemeClr>
                </a:solidFill>
              </a:rPr>
              <a:t>Provide protection mechanisms at different locations</a:t>
            </a:r>
          </a:p>
          <a:p>
            <a:pPr>
              <a:lnSpc>
                <a:spcPct val="120000"/>
              </a:lnSpc>
              <a:buFont typeface="Wingdings" panose="05000000000000000000" pitchFamily="2" charset="2"/>
              <a:buChar char="ü"/>
            </a:pPr>
            <a:r>
              <a:rPr lang="en-US" sz="2300" dirty="0">
                <a:solidFill>
                  <a:schemeClr val="accent6">
                    <a:lumMod val="50000"/>
                  </a:schemeClr>
                </a:solidFill>
              </a:rPr>
              <a:t>Identify dependencies and interactions among cyber defenses, security controls, and performance controls</a:t>
            </a:r>
          </a:p>
          <a:p>
            <a:pPr>
              <a:lnSpc>
                <a:spcPct val="120000"/>
              </a:lnSpc>
              <a:buFont typeface="Wingdings" panose="05000000000000000000" pitchFamily="2" charset="2"/>
              <a:buChar char="ü"/>
            </a:pPr>
            <a:r>
              <a:rPr lang="en-US" sz="2300" dirty="0">
                <a:solidFill>
                  <a:schemeClr val="accent6">
                    <a:lumMod val="50000"/>
                  </a:schemeClr>
                </a:solidFill>
              </a:rPr>
              <a:t>Coordinate ongoing management</a:t>
            </a:r>
          </a:p>
          <a:p>
            <a:pPr>
              <a:lnSpc>
                <a:spcPct val="120000"/>
              </a:lnSpc>
              <a:buFont typeface="Wingdings" panose="05000000000000000000" pitchFamily="2" charset="2"/>
              <a:buChar char="ü"/>
            </a:pPr>
            <a:r>
              <a:rPr lang="en-US" sz="2300" dirty="0">
                <a:solidFill>
                  <a:schemeClr val="accent6">
                    <a:lumMod val="50000"/>
                  </a:schemeClr>
                </a:solidFill>
              </a:rPr>
              <a:t>Coordinate definition and assignment of privileges</a:t>
            </a:r>
          </a:p>
          <a:p>
            <a:pPr>
              <a:lnSpc>
                <a:spcPct val="120000"/>
              </a:lnSpc>
              <a:buFont typeface="Wingdings" panose="05000000000000000000" pitchFamily="2" charset="2"/>
              <a:buChar char="ü"/>
            </a:pPr>
            <a:r>
              <a:rPr lang="en-US" sz="2300" dirty="0">
                <a:solidFill>
                  <a:schemeClr val="accent6">
                    <a:lumMod val="50000"/>
                  </a:schemeClr>
                </a:solidFill>
              </a:rPr>
              <a:t>Define / maintain </a:t>
            </a:r>
            <a:r>
              <a:rPr lang="en-US" sz="2300" dirty="0" err="1">
                <a:solidFill>
                  <a:schemeClr val="accent6">
                    <a:lumMod val="50000"/>
                  </a:schemeClr>
                </a:solidFill>
              </a:rPr>
              <a:t>CoAs</a:t>
            </a:r>
            <a:r>
              <a:rPr lang="en-US" sz="2300" dirty="0">
                <a:solidFill>
                  <a:schemeClr val="accent6">
                    <a:lumMod val="50000"/>
                  </a:schemeClr>
                </a:solidFill>
              </a:rPr>
              <a:t> that can be executed in a coordinated way given existing controls and management responsibilities</a:t>
            </a:r>
          </a:p>
          <a:p>
            <a:pPr>
              <a:lnSpc>
                <a:spcPct val="120000"/>
              </a:lnSpc>
              <a:buFont typeface="Wingdings" panose="05000000000000000000" pitchFamily="2" charset="2"/>
              <a:buChar char="ü"/>
            </a:pPr>
            <a:r>
              <a:rPr lang="en-US" sz="2300" dirty="0">
                <a:solidFill>
                  <a:schemeClr val="accent6">
                    <a:lumMod val="50000"/>
                  </a:schemeClr>
                </a:solidFill>
              </a:rPr>
              <a:t>Coordinate response activities to ensure synergy rather than interference</a:t>
            </a:r>
          </a:p>
          <a:p>
            <a:pPr>
              <a:lnSpc>
                <a:spcPct val="120000"/>
              </a:lnSpc>
              <a:buFont typeface="Wingdings" panose="05000000000000000000" pitchFamily="2" charset="2"/>
              <a:buChar char="ü"/>
            </a:pPr>
            <a:r>
              <a:rPr lang="en-US" sz="2300" dirty="0">
                <a:solidFill>
                  <a:schemeClr val="accent6">
                    <a:lumMod val="50000"/>
                  </a:schemeClr>
                </a:solidFill>
              </a:rPr>
              <a:t>Coordinate recovery activities to avoid gaps in security coverage</a:t>
            </a:r>
          </a:p>
        </p:txBody>
      </p:sp>
    </p:spTree>
    <p:extLst>
      <p:ext uri="{BB962C8B-B14F-4D97-AF65-F5344CB8AC3E}">
        <p14:creationId xmlns:p14="http://schemas.microsoft.com/office/powerpoint/2010/main" val="2535948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261943" y="310542"/>
            <a:ext cx="11253216" cy="1457298"/>
          </a:xfrm>
          <a:ln>
            <a:solidFill>
              <a:schemeClr val="accent5">
                <a:lumMod val="75000"/>
              </a:schemeClr>
            </a:solidFill>
          </a:ln>
        </p:spPr>
        <p:txBody>
          <a:bodyPr>
            <a:noAutofit/>
          </a:bodyPr>
          <a:lstStyle/>
          <a:p>
            <a:pPr marL="0" indent="0" algn="just">
              <a:lnSpc>
                <a:spcPct val="120000"/>
              </a:lnSpc>
              <a:buNone/>
            </a:pPr>
            <a:r>
              <a:rPr lang="en-US" b="1" u="sng" dirty="0"/>
              <a:t>Deception</a:t>
            </a:r>
            <a:r>
              <a:rPr lang="en-US" dirty="0"/>
              <a:t> is to </a:t>
            </a:r>
            <a:r>
              <a:rPr lang="en-US" i="1" dirty="0">
                <a:solidFill>
                  <a:srgbClr val="0070C0"/>
                </a:solidFill>
              </a:rPr>
              <a:t>use obfuscation and misdirection (e.g., disinformation) to confuse an adversary</a:t>
            </a:r>
            <a:r>
              <a:rPr lang="en-US" dirty="0"/>
              <a:t>. </a:t>
            </a:r>
          </a:p>
        </p:txBody>
      </p:sp>
      <p:sp>
        <p:nvSpPr>
          <p:cNvPr id="8" name="TextBox 7">
            <a:extLst>
              <a:ext uri="{FF2B5EF4-FFF2-40B4-BE49-F238E27FC236}">
                <a16:creationId xmlns:a16="http://schemas.microsoft.com/office/drawing/2014/main" id="{4DFA6ECB-FC22-4B90-97D2-26BD36A0FA6E}"/>
              </a:ext>
            </a:extLst>
          </p:cNvPr>
          <p:cNvSpPr txBox="1"/>
          <p:nvPr/>
        </p:nvSpPr>
        <p:spPr>
          <a:xfrm>
            <a:off x="350520" y="1958469"/>
            <a:ext cx="8906256" cy="3754874"/>
          </a:xfrm>
          <a:prstGeom prst="rect">
            <a:avLst/>
          </a:prstGeom>
          <a:noFill/>
        </p:spPr>
        <p:txBody>
          <a:bodyPr wrap="square">
            <a:spAutoFit/>
          </a:bodyPr>
          <a:lstStyle/>
          <a:p>
            <a:pPr>
              <a:lnSpc>
                <a:spcPct val="120000"/>
              </a:lnSpc>
              <a:buFont typeface="Wingdings" panose="05000000000000000000" pitchFamily="2" charset="2"/>
              <a:buChar char="ü"/>
            </a:pPr>
            <a:r>
              <a:rPr lang="en-US" sz="2500" dirty="0">
                <a:solidFill>
                  <a:schemeClr val="accent6">
                    <a:lumMod val="50000"/>
                  </a:schemeClr>
                </a:solidFill>
              </a:rPr>
              <a:t>Conceal mission processing and communications, e.g., function hiding</a:t>
            </a:r>
          </a:p>
          <a:p>
            <a:pPr>
              <a:lnSpc>
                <a:spcPct val="120000"/>
              </a:lnSpc>
              <a:buFont typeface="Wingdings" panose="05000000000000000000" pitchFamily="2" charset="2"/>
              <a:buChar char="ü"/>
            </a:pPr>
            <a:r>
              <a:rPr lang="en-US" sz="2500" dirty="0">
                <a:solidFill>
                  <a:schemeClr val="accent6">
                    <a:lumMod val="50000"/>
                  </a:schemeClr>
                </a:solidFill>
              </a:rPr>
              <a:t>Transform data for obfuscation</a:t>
            </a:r>
          </a:p>
          <a:p>
            <a:pPr>
              <a:lnSpc>
                <a:spcPct val="120000"/>
              </a:lnSpc>
              <a:buFont typeface="Wingdings" panose="05000000000000000000" pitchFamily="2" charset="2"/>
              <a:buChar char="ü"/>
            </a:pPr>
            <a:r>
              <a:rPr lang="en-US" sz="2500" dirty="0">
                <a:solidFill>
                  <a:schemeClr val="accent6">
                    <a:lumMod val="50000"/>
                  </a:schemeClr>
                </a:solidFill>
              </a:rPr>
              <a:t>Create and maintain deception environment(s), e.g., honeypots,</a:t>
            </a:r>
          </a:p>
          <a:p>
            <a:pPr>
              <a:lnSpc>
                <a:spcPct val="120000"/>
              </a:lnSpc>
              <a:buFont typeface="Wingdings" panose="05000000000000000000" pitchFamily="2" charset="2"/>
              <a:buChar char="ü"/>
            </a:pPr>
            <a:r>
              <a:rPr lang="en-US" sz="2500" dirty="0">
                <a:solidFill>
                  <a:schemeClr val="accent6">
                    <a:lumMod val="50000"/>
                  </a:schemeClr>
                </a:solidFill>
              </a:rPr>
              <a:t>honeynets, decoy documents or data stores</a:t>
            </a:r>
          </a:p>
          <a:p>
            <a:pPr>
              <a:lnSpc>
                <a:spcPct val="120000"/>
              </a:lnSpc>
              <a:buFont typeface="Wingdings" panose="05000000000000000000" pitchFamily="2" charset="2"/>
              <a:buChar char="ü"/>
            </a:pPr>
            <a:r>
              <a:rPr lang="en-US" sz="2500" dirty="0">
                <a:solidFill>
                  <a:schemeClr val="accent6">
                    <a:lumMod val="50000"/>
                  </a:schemeClr>
                </a:solidFill>
              </a:rPr>
              <a:t>Redirect adversary activities to deception environment(s)</a:t>
            </a:r>
          </a:p>
          <a:p>
            <a:pPr>
              <a:lnSpc>
                <a:spcPct val="120000"/>
              </a:lnSpc>
              <a:buFont typeface="Wingdings" panose="05000000000000000000" pitchFamily="2" charset="2"/>
              <a:buChar char="ü"/>
            </a:pPr>
            <a:r>
              <a:rPr lang="en-US" sz="2500" dirty="0">
                <a:solidFill>
                  <a:schemeClr val="accent6">
                    <a:lumMod val="50000"/>
                  </a:schemeClr>
                </a:solidFill>
              </a:rPr>
              <a:t>Observe and analyze adversary activities in deception environments</a:t>
            </a:r>
          </a:p>
        </p:txBody>
      </p:sp>
      <p:pic>
        <p:nvPicPr>
          <p:cNvPr id="9219" name="Picture 3" descr="See the source image">
            <a:extLst>
              <a:ext uri="{FF2B5EF4-FFF2-40B4-BE49-F238E27FC236}">
                <a16:creationId xmlns:a16="http://schemas.microsoft.com/office/drawing/2014/main" id="{9BD043CE-A73C-4C95-B9E2-2B695E111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6776" y="2632216"/>
            <a:ext cx="2584704" cy="258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2816351" y="262292"/>
            <a:ext cx="8991415" cy="1457298"/>
          </a:xfrm>
          <a:ln>
            <a:solidFill>
              <a:schemeClr val="accent5">
                <a:lumMod val="75000"/>
              </a:schemeClr>
            </a:solidFill>
          </a:ln>
        </p:spPr>
        <p:txBody>
          <a:bodyPr>
            <a:noAutofit/>
          </a:bodyPr>
          <a:lstStyle/>
          <a:p>
            <a:pPr marL="0" indent="0" algn="just">
              <a:lnSpc>
                <a:spcPct val="120000"/>
              </a:lnSpc>
              <a:buNone/>
            </a:pPr>
            <a:r>
              <a:rPr lang="en-US" sz="2400" b="1" u="sng" dirty="0"/>
              <a:t>Diversity</a:t>
            </a:r>
            <a:r>
              <a:rPr lang="en-US" sz="2400" dirty="0"/>
              <a:t> is to </a:t>
            </a:r>
            <a:r>
              <a:rPr lang="en-US" sz="2400" i="1" dirty="0">
                <a:solidFill>
                  <a:srgbClr val="0070C0"/>
                </a:solidFill>
              </a:rPr>
              <a:t>use a heterogeneous set of technologies</a:t>
            </a:r>
            <a:r>
              <a:rPr lang="en-US" sz="2400" dirty="0"/>
              <a:t> (e.g., hardware, software, firmware, protocols) </a:t>
            </a:r>
            <a:r>
              <a:rPr lang="en-US" sz="2400" i="1" dirty="0">
                <a:solidFill>
                  <a:srgbClr val="0070C0"/>
                </a:solidFill>
              </a:rPr>
              <a:t>to minimize the impact of attacks </a:t>
            </a:r>
            <a:r>
              <a:rPr lang="en-US" sz="2400" dirty="0"/>
              <a:t>and force adversaries to attack multiple different types of technologies. </a:t>
            </a:r>
          </a:p>
        </p:txBody>
      </p:sp>
      <p:sp>
        <p:nvSpPr>
          <p:cNvPr id="8" name="TextBox 7">
            <a:extLst>
              <a:ext uri="{FF2B5EF4-FFF2-40B4-BE49-F238E27FC236}">
                <a16:creationId xmlns:a16="http://schemas.microsoft.com/office/drawing/2014/main" id="{4DFA6ECB-FC22-4B90-97D2-26BD36A0FA6E}"/>
              </a:ext>
            </a:extLst>
          </p:cNvPr>
          <p:cNvSpPr txBox="1"/>
          <p:nvPr/>
        </p:nvSpPr>
        <p:spPr>
          <a:xfrm>
            <a:off x="658369" y="1719590"/>
            <a:ext cx="11277600" cy="4216539"/>
          </a:xfrm>
          <a:prstGeom prst="rect">
            <a:avLst/>
          </a:prstGeom>
          <a:noFill/>
        </p:spPr>
        <p:txBody>
          <a:bodyPr wrap="square">
            <a:spAutoFit/>
          </a:bodyPr>
          <a:lstStyle/>
          <a:p>
            <a:pPr>
              <a:lnSpc>
                <a:spcPct val="120000"/>
              </a:lnSpc>
              <a:buFont typeface="Wingdings" panose="05000000000000000000" pitchFamily="2" charset="2"/>
              <a:buChar char="ü"/>
            </a:pPr>
            <a:r>
              <a:rPr lang="en-US" sz="2500" dirty="0">
                <a:solidFill>
                  <a:schemeClr val="accent6">
                    <a:lumMod val="50000"/>
                  </a:schemeClr>
                </a:solidFill>
              </a:rPr>
              <a:t>Maintain or dynamically create determinably different instantiations / implementations of capabilities or component functionality (e.g., different operating systems, applications, hardware)</a:t>
            </a:r>
          </a:p>
          <a:p>
            <a:pPr>
              <a:lnSpc>
                <a:spcPct val="120000"/>
              </a:lnSpc>
              <a:buFont typeface="Wingdings" panose="05000000000000000000" pitchFamily="2" charset="2"/>
              <a:buChar char="ü"/>
            </a:pPr>
            <a:r>
              <a:rPr lang="en-US" sz="2500" dirty="0">
                <a:solidFill>
                  <a:schemeClr val="accent6">
                    <a:lumMod val="50000"/>
                  </a:schemeClr>
                </a:solidFill>
              </a:rPr>
              <a:t>Define and maintain determinably different alternative processing paths (i.e., different sequences of services or applications used to respond to the same request)</a:t>
            </a:r>
          </a:p>
          <a:p>
            <a:pPr>
              <a:lnSpc>
                <a:spcPct val="120000"/>
              </a:lnSpc>
              <a:buFont typeface="Wingdings" panose="05000000000000000000" pitchFamily="2" charset="2"/>
              <a:buChar char="ü"/>
            </a:pPr>
            <a:r>
              <a:rPr lang="en-US" sz="2500" dirty="0">
                <a:solidFill>
                  <a:schemeClr val="accent6">
                    <a:lumMod val="50000"/>
                  </a:schemeClr>
                </a:solidFill>
              </a:rPr>
              <a:t>Define and maintain determinably different alternative communications paths (e.g., different protocols, different communications media)</a:t>
            </a:r>
          </a:p>
          <a:p>
            <a:pPr>
              <a:lnSpc>
                <a:spcPct val="120000"/>
              </a:lnSpc>
              <a:buFont typeface="Wingdings" panose="05000000000000000000" pitchFamily="2" charset="2"/>
              <a:buChar char="ü"/>
            </a:pPr>
            <a:r>
              <a:rPr lang="en-US" sz="2500" dirty="0">
                <a:solidFill>
                  <a:schemeClr val="accent6">
                    <a:lumMod val="50000"/>
                  </a:schemeClr>
                </a:solidFill>
              </a:rPr>
              <a:t>Establish means to deploy diverse resources rapidly (e.g., in near real time)</a:t>
            </a:r>
          </a:p>
          <a:p>
            <a:pPr>
              <a:lnSpc>
                <a:spcPct val="120000"/>
              </a:lnSpc>
              <a:buFont typeface="Wingdings" panose="05000000000000000000" pitchFamily="2" charset="2"/>
              <a:buChar char="ü"/>
            </a:pPr>
            <a:r>
              <a:rPr lang="en-US" sz="2500" dirty="0">
                <a:solidFill>
                  <a:schemeClr val="accent6">
                    <a:lumMod val="50000"/>
                  </a:schemeClr>
                </a:solidFill>
              </a:rPr>
              <a:t>Identify and maintain determinably different mission data sources</a:t>
            </a:r>
          </a:p>
        </p:txBody>
      </p:sp>
      <p:pic>
        <p:nvPicPr>
          <p:cNvPr id="10242" name="Picture 2" descr="See the source image">
            <a:extLst>
              <a:ext uri="{FF2B5EF4-FFF2-40B4-BE49-F238E27FC236}">
                <a16:creationId xmlns:a16="http://schemas.microsoft.com/office/drawing/2014/main" id="{59750F1C-33FA-46DB-ABB7-B27FA19253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78"/>
          <a:stretch/>
        </p:blipFill>
        <p:spPr bwMode="auto">
          <a:xfrm>
            <a:off x="384234" y="338928"/>
            <a:ext cx="2201935" cy="13040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55362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62292"/>
            <a:ext cx="11185974" cy="1457298"/>
          </a:xfrm>
          <a:ln>
            <a:solidFill>
              <a:schemeClr val="accent5">
                <a:lumMod val="75000"/>
              </a:schemeClr>
            </a:solidFill>
          </a:ln>
        </p:spPr>
        <p:txBody>
          <a:bodyPr>
            <a:noAutofit/>
          </a:bodyPr>
          <a:lstStyle/>
          <a:p>
            <a:pPr marL="0" indent="0" algn="just">
              <a:lnSpc>
                <a:spcPct val="120000"/>
              </a:lnSpc>
              <a:buNone/>
            </a:pPr>
            <a:r>
              <a:rPr lang="en-US" sz="3200" b="1" u="sng" dirty="0"/>
              <a:t>Dynamic Positioning</a:t>
            </a:r>
            <a:r>
              <a:rPr lang="en-US" sz="3200" b="1" dirty="0"/>
              <a:t> </a:t>
            </a:r>
            <a:r>
              <a:rPr lang="en-US" sz="3200" dirty="0"/>
              <a:t>is </a:t>
            </a:r>
            <a:r>
              <a:rPr lang="en-US" sz="3200" i="1" dirty="0">
                <a:solidFill>
                  <a:srgbClr val="0070C0"/>
                </a:solidFill>
              </a:rPr>
              <a:t>to use distributed processing and dynamic relocation</a:t>
            </a:r>
            <a:r>
              <a:rPr lang="en-US" sz="3200" dirty="0"/>
              <a:t> of critical assets and sensors. </a:t>
            </a:r>
          </a:p>
        </p:txBody>
      </p:sp>
      <p:sp>
        <p:nvSpPr>
          <p:cNvPr id="8" name="TextBox 7">
            <a:extLst>
              <a:ext uri="{FF2B5EF4-FFF2-40B4-BE49-F238E27FC236}">
                <a16:creationId xmlns:a16="http://schemas.microsoft.com/office/drawing/2014/main" id="{4DFA6ECB-FC22-4B90-97D2-26BD36A0FA6E}"/>
              </a:ext>
            </a:extLst>
          </p:cNvPr>
          <p:cNvSpPr txBox="1"/>
          <p:nvPr/>
        </p:nvSpPr>
        <p:spPr>
          <a:xfrm>
            <a:off x="4364736" y="2510255"/>
            <a:ext cx="7235766" cy="2126095"/>
          </a:xfrm>
          <a:prstGeom prst="rect">
            <a:avLst/>
          </a:prstGeom>
          <a:noFill/>
        </p:spPr>
        <p:txBody>
          <a:bodyPr wrap="square">
            <a:spAutoFit/>
          </a:bodyPr>
          <a:lstStyle/>
          <a:p>
            <a:pPr>
              <a:lnSpc>
                <a:spcPct val="120000"/>
              </a:lnSpc>
              <a:buFont typeface="Wingdings" panose="05000000000000000000" pitchFamily="2" charset="2"/>
              <a:buChar char="ü"/>
            </a:pPr>
            <a:r>
              <a:rPr lang="en-US" sz="2800" dirty="0">
                <a:solidFill>
                  <a:schemeClr val="accent6">
                    <a:lumMod val="50000"/>
                  </a:schemeClr>
                </a:solidFill>
              </a:rPr>
              <a:t>Use distributed processing and virtualization to relocate targeted resources</a:t>
            </a:r>
          </a:p>
          <a:p>
            <a:pPr>
              <a:lnSpc>
                <a:spcPct val="120000"/>
              </a:lnSpc>
              <a:buFont typeface="Wingdings" panose="05000000000000000000" pitchFamily="2" charset="2"/>
              <a:buChar char="ü"/>
            </a:pPr>
            <a:r>
              <a:rPr lang="en-US" sz="2800" dirty="0">
                <a:solidFill>
                  <a:schemeClr val="accent6">
                    <a:lumMod val="50000"/>
                  </a:schemeClr>
                </a:solidFill>
              </a:rPr>
              <a:t>Dynamically relocate critical assets</a:t>
            </a:r>
          </a:p>
          <a:p>
            <a:pPr>
              <a:lnSpc>
                <a:spcPct val="120000"/>
              </a:lnSpc>
              <a:buFont typeface="Wingdings" panose="05000000000000000000" pitchFamily="2" charset="2"/>
              <a:buChar char="ü"/>
            </a:pPr>
            <a:r>
              <a:rPr lang="en-US" sz="2800" dirty="0">
                <a:solidFill>
                  <a:schemeClr val="accent6">
                    <a:lumMod val="50000"/>
                  </a:schemeClr>
                </a:solidFill>
              </a:rPr>
              <a:t>Dynamically relocate sensors</a:t>
            </a:r>
          </a:p>
        </p:txBody>
      </p:sp>
      <p:pic>
        <p:nvPicPr>
          <p:cNvPr id="11266" name="Picture 2" descr="See the source image">
            <a:extLst>
              <a:ext uri="{FF2B5EF4-FFF2-40B4-BE49-F238E27FC236}">
                <a16:creationId xmlns:a16="http://schemas.microsoft.com/office/drawing/2014/main" id="{A5BF6F8E-F6BA-463F-9ABB-A0FE56948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370" y="2510255"/>
            <a:ext cx="2910230" cy="21457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95357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62291"/>
            <a:ext cx="11185974" cy="1761581"/>
          </a:xfrm>
          <a:ln>
            <a:solidFill>
              <a:schemeClr val="accent5">
                <a:lumMod val="75000"/>
              </a:schemeClr>
            </a:solidFill>
          </a:ln>
        </p:spPr>
        <p:txBody>
          <a:bodyPr>
            <a:noAutofit/>
          </a:bodyPr>
          <a:lstStyle/>
          <a:p>
            <a:pPr marL="0" indent="0" algn="just">
              <a:lnSpc>
                <a:spcPct val="120000"/>
              </a:lnSpc>
              <a:buNone/>
            </a:pPr>
            <a:r>
              <a:rPr lang="en-US" sz="2400" b="1" u="sng" dirty="0"/>
              <a:t>Dynamic Representation</a:t>
            </a:r>
            <a:r>
              <a:rPr lang="en-US" sz="2400" dirty="0"/>
              <a:t> is to </a:t>
            </a:r>
            <a:r>
              <a:rPr lang="en-US" sz="2400" i="1" dirty="0">
                <a:solidFill>
                  <a:srgbClr val="0070C0"/>
                </a:solidFill>
              </a:rPr>
              <a:t>construct and maintain dynamic representations</a:t>
            </a:r>
            <a:r>
              <a:rPr lang="en-US" sz="2400" dirty="0"/>
              <a:t> of components, systems, services, mission dependencies, adversary activities, and effects of alternative cyber courses of action. A representation is dynamic if it can reflect changes in state or behavior.</a:t>
            </a:r>
          </a:p>
        </p:txBody>
      </p:sp>
      <p:sp>
        <p:nvSpPr>
          <p:cNvPr id="8" name="TextBox 7">
            <a:extLst>
              <a:ext uri="{FF2B5EF4-FFF2-40B4-BE49-F238E27FC236}">
                <a16:creationId xmlns:a16="http://schemas.microsoft.com/office/drawing/2014/main" id="{4DFA6ECB-FC22-4B90-97D2-26BD36A0FA6E}"/>
              </a:ext>
            </a:extLst>
          </p:cNvPr>
          <p:cNvSpPr txBox="1"/>
          <p:nvPr/>
        </p:nvSpPr>
        <p:spPr>
          <a:xfrm>
            <a:off x="759827" y="2279904"/>
            <a:ext cx="9040182" cy="3165162"/>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Define and maintain a representation of the resiliency posture (including security posture, performance with respect to SLAs or KPPs, and quality as determined using Substantiated Integrity mechanisms) of cyber resources and adversary activities against cyber resources</a:t>
            </a:r>
          </a:p>
          <a:p>
            <a:pPr>
              <a:lnSpc>
                <a:spcPct val="120000"/>
              </a:lnSpc>
              <a:buFont typeface="Wingdings" panose="05000000000000000000" pitchFamily="2" charset="2"/>
              <a:buChar char="ü"/>
            </a:pPr>
            <a:r>
              <a:rPr lang="en-US" sz="2400" dirty="0">
                <a:solidFill>
                  <a:schemeClr val="accent6">
                    <a:lumMod val="50000"/>
                  </a:schemeClr>
                </a:solidFill>
              </a:rPr>
              <a:t>Identify, and maintain a representation of, functional and mission dependencies among cyber resources</a:t>
            </a:r>
          </a:p>
          <a:p>
            <a:pPr>
              <a:lnSpc>
                <a:spcPct val="120000"/>
              </a:lnSpc>
              <a:buFont typeface="Wingdings" panose="05000000000000000000" pitchFamily="2" charset="2"/>
              <a:buChar char="ü"/>
            </a:pPr>
            <a:r>
              <a:rPr lang="en-US" sz="2400" dirty="0">
                <a:solidFill>
                  <a:schemeClr val="accent6">
                    <a:lumMod val="50000"/>
                  </a:schemeClr>
                </a:solidFill>
              </a:rPr>
              <a:t>Simulate and/or exercise </a:t>
            </a:r>
            <a:r>
              <a:rPr lang="en-US" sz="2400" dirty="0" err="1">
                <a:solidFill>
                  <a:schemeClr val="accent6">
                    <a:lumMod val="50000"/>
                  </a:schemeClr>
                </a:solidFill>
              </a:rPr>
              <a:t>CoAs</a:t>
            </a:r>
            <a:endParaRPr lang="en-US" sz="2400" dirty="0">
              <a:solidFill>
                <a:schemeClr val="accent6">
                  <a:lumMod val="50000"/>
                </a:schemeClr>
              </a:solidFill>
            </a:endParaRPr>
          </a:p>
        </p:txBody>
      </p:sp>
      <p:pic>
        <p:nvPicPr>
          <p:cNvPr id="12290" name="Picture 2" descr="See the source image">
            <a:extLst>
              <a:ext uri="{FF2B5EF4-FFF2-40B4-BE49-F238E27FC236}">
                <a16:creationId xmlns:a16="http://schemas.microsoft.com/office/drawing/2014/main" id="{1F54C2CF-B7DF-4B07-A887-618AEE6B8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288114" y="2988814"/>
            <a:ext cx="1519653" cy="151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023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62291"/>
            <a:ext cx="11185974" cy="1519653"/>
          </a:xfrm>
          <a:ln>
            <a:solidFill>
              <a:schemeClr val="accent5">
                <a:lumMod val="75000"/>
              </a:schemeClr>
            </a:solidFill>
          </a:ln>
        </p:spPr>
        <p:txBody>
          <a:bodyPr>
            <a:noAutofit/>
          </a:bodyPr>
          <a:lstStyle/>
          <a:p>
            <a:pPr marL="0" indent="0" algn="just">
              <a:lnSpc>
                <a:spcPct val="120000"/>
              </a:lnSpc>
              <a:buNone/>
            </a:pPr>
            <a:r>
              <a:rPr lang="en-US" sz="2400" b="1" u="sng" dirty="0"/>
              <a:t>Non‐Persistence</a:t>
            </a:r>
            <a:r>
              <a:rPr lang="en-US" sz="2400" dirty="0"/>
              <a:t> is to </a:t>
            </a:r>
            <a:r>
              <a:rPr lang="en-US" sz="2400" i="1" dirty="0">
                <a:solidFill>
                  <a:srgbClr val="0070C0"/>
                </a:solidFill>
              </a:rPr>
              <a:t>retain information, services, and connectivity for a limited time</a:t>
            </a:r>
            <a:r>
              <a:rPr lang="en-US" sz="2400" dirty="0"/>
              <a:t>, thereby reducing an adversary’s opportunity to exploit vulnerabilities and establish a persistent foothold.</a:t>
            </a:r>
          </a:p>
        </p:txBody>
      </p:sp>
      <p:sp>
        <p:nvSpPr>
          <p:cNvPr id="8" name="TextBox 7">
            <a:extLst>
              <a:ext uri="{FF2B5EF4-FFF2-40B4-BE49-F238E27FC236}">
                <a16:creationId xmlns:a16="http://schemas.microsoft.com/office/drawing/2014/main" id="{4DFA6ECB-FC22-4B90-97D2-26BD36A0FA6E}"/>
              </a:ext>
            </a:extLst>
          </p:cNvPr>
          <p:cNvSpPr txBox="1"/>
          <p:nvPr/>
        </p:nvSpPr>
        <p:spPr>
          <a:xfrm>
            <a:off x="954898" y="2133600"/>
            <a:ext cx="10761613" cy="3165162"/>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Identify services and information to which non-persistence can be applied</a:t>
            </a:r>
          </a:p>
          <a:p>
            <a:pPr>
              <a:lnSpc>
                <a:spcPct val="120000"/>
              </a:lnSpc>
              <a:buFont typeface="Wingdings" panose="05000000000000000000" pitchFamily="2" charset="2"/>
              <a:buChar char="ü"/>
            </a:pPr>
            <a:r>
              <a:rPr lang="en-US" sz="2400" dirty="0">
                <a:solidFill>
                  <a:schemeClr val="accent6">
                    <a:lumMod val="50000"/>
                  </a:schemeClr>
                </a:solidFill>
              </a:rPr>
              <a:t>Define lifespan conditions for services and connectivity</a:t>
            </a:r>
          </a:p>
          <a:p>
            <a:pPr>
              <a:lnSpc>
                <a:spcPct val="120000"/>
              </a:lnSpc>
              <a:buFont typeface="Wingdings" panose="05000000000000000000" pitchFamily="2" charset="2"/>
              <a:buChar char="ü"/>
            </a:pPr>
            <a:r>
              <a:rPr lang="en-US" sz="2400" dirty="0">
                <a:solidFill>
                  <a:schemeClr val="accent6">
                    <a:lumMod val="50000"/>
                  </a:schemeClr>
                </a:solidFill>
              </a:rPr>
              <a:t>Terminate services or connectivity when lifespan conditions no longer hold</a:t>
            </a:r>
          </a:p>
          <a:p>
            <a:pPr>
              <a:lnSpc>
                <a:spcPct val="120000"/>
              </a:lnSpc>
              <a:buFont typeface="Wingdings" panose="05000000000000000000" pitchFamily="2" charset="2"/>
              <a:buChar char="ü"/>
            </a:pPr>
            <a:r>
              <a:rPr lang="en-US" sz="2400" dirty="0">
                <a:solidFill>
                  <a:schemeClr val="accent6">
                    <a:lumMod val="50000"/>
                  </a:schemeClr>
                </a:solidFill>
              </a:rPr>
              <a:t>Define retention conditions for information</a:t>
            </a:r>
          </a:p>
          <a:p>
            <a:pPr>
              <a:lnSpc>
                <a:spcPct val="120000"/>
              </a:lnSpc>
              <a:buFont typeface="Wingdings" panose="05000000000000000000" pitchFamily="2" charset="2"/>
              <a:buChar char="ü"/>
            </a:pPr>
            <a:r>
              <a:rPr lang="en-US" sz="2400" dirty="0">
                <a:solidFill>
                  <a:schemeClr val="accent6">
                    <a:lumMod val="50000"/>
                  </a:schemeClr>
                </a:solidFill>
              </a:rPr>
              <a:t>Delete or move information when retention conditions no longer hold</a:t>
            </a:r>
          </a:p>
          <a:p>
            <a:pPr>
              <a:lnSpc>
                <a:spcPct val="120000"/>
              </a:lnSpc>
              <a:buFont typeface="Wingdings" panose="05000000000000000000" pitchFamily="2" charset="2"/>
              <a:buChar char="ü"/>
            </a:pPr>
            <a:r>
              <a:rPr lang="en-US" sz="2400" dirty="0">
                <a:solidFill>
                  <a:schemeClr val="accent6">
                    <a:lumMod val="50000"/>
                  </a:schemeClr>
                </a:solidFill>
              </a:rPr>
              <a:t>Ensure that termination, deletion, or movement does not leave residual data or software behind</a:t>
            </a:r>
          </a:p>
        </p:txBody>
      </p:sp>
    </p:spTree>
    <p:extLst>
      <p:ext uri="{BB962C8B-B14F-4D97-AF65-F5344CB8AC3E}">
        <p14:creationId xmlns:p14="http://schemas.microsoft.com/office/powerpoint/2010/main" val="2385329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62291"/>
            <a:ext cx="11185974" cy="1871309"/>
          </a:xfrm>
          <a:ln>
            <a:solidFill>
              <a:schemeClr val="accent5">
                <a:lumMod val="75000"/>
              </a:schemeClr>
            </a:solidFill>
          </a:ln>
        </p:spPr>
        <p:txBody>
          <a:bodyPr>
            <a:noAutofit/>
          </a:bodyPr>
          <a:lstStyle/>
          <a:p>
            <a:pPr marL="0" indent="0" algn="just">
              <a:lnSpc>
                <a:spcPct val="120000"/>
              </a:lnSpc>
              <a:buNone/>
            </a:pPr>
            <a:r>
              <a:rPr lang="en-US" sz="2400" b="1" u="sng" dirty="0"/>
              <a:t>Privilege Restriction</a:t>
            </a:r>
            <a:r>
              <a:rPr lang="en-US" sz="2400" dirty="0"/>
              <a:t> is to </a:t>
            </a:r>
            <a:r>
              <a:rPr lang="en-US" sz="2400" i="1" dirty="0">
                <a:solidFill>
                  <a:srgbClr val="0070C0"/>
                </a:solidFill>
              </a:rPr>
              <a:t>restrict privileges </a:t>
            </a:r>
            <a:r>
              <a:rPr lang="en-US" sz="2400" dirty="0"/>
              <a:t>required to use cyber resources, and privileges assigned to users and cyber entities, based on the type(s) and degree(s) of criticality and trust respectively, to minimize the potential consequences of adversary activities. </a:t>
            </a:r>
          </a:p>
        </p:txBody>
      </p:sp>
      <p:sp>
        <p:nvSpPr>
          <p:cNvPr id="8" name="TextBox 7">
            <a:extLst>
              <a:ext uri="{FF2B5EF4-FFF2-40B4-BE49-F238E27FC236}">
                <a16:creationId xmlns:a16="http://schemas.microsoft.com/office/drawing/2014/main" id="{4DFA6ECB-FC22-4B90-97D2-26BD36A0FA6E}"/>
              </a:ext>
            </a:extLst>
          </p:cNvPr>
          <p:cNvSpPr txBox="1"/>
          <p:nvPr/>
        </p:nvSpPr>
        <p:spPr>
          <a:xfrm>
            <a:off x="715193" y="2365248"/>
            <a:ext cx="10761613" cy="3165162"/>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Determine degrees of criticality of cyber resources, thereby identifying critical assets</a:t>
            </a:r>
          </a:p>
          <a:p>
            <a:pPr>
              <a:lnSpc>
                <a:spcPct val="120000"/>
              </a:lnSpc>
              <a:buFont typeface="Wingdings" panose="05000000000000000000" pitchFamily="2" charset="2"/>
              <a:buChar char="ü"/>
            </a:pPr>
            <a:r>
              <a:rPr lang="en-US" sz="2400" dirty="0">
                <a:solidFill>
                  <a:schemeClr val="accent6">
                    <a:lumMod val="50000"/>
                  </a:schemeClr>
                </a:solidFill>
              </a:rPr>
              <a:t>Determine types and degrees of trust for users and cyber entities (e.g., components, data, processes, interfaces)</a:t>
            </a:r>
          </a:p>
          <a:p>
            <a:pPr>
              <a:lnSpc>
                <a:spcPct val="120000"/>
              </a:lnSpc>
              <a:buFont typeface="Wingdings" panose="05000000000000000000" pitchFamily="2" charset="2"/>
              <a:buChar char="ü"/>
            </a:pPr>
            <a:r>
              <a:rPr lang="en-US" sz="2400" dirty="0">
                <a:solidFill>
                  <a:schemeClr val="accent6">
                    <a:lumMod val="50000"/>
                  </a:schemeClr>
                </a:solidFill>
              </a:rPr>
              <a:t>Assign privileges based on types and degrees of trust</a:t>
            </a:r>
          </a:p>
          <a:p>
            <a:pPr>
              <a:lnSpc>
                <a:spcPct val="120000"/>
              </a:lnSpc>
              <a:buFont typeface="Wingdings" panose="05000000000000000000" pitchFamily="2" charset="2"/>
              <a:buChar char="ü"/>
            </a:pPr>
            <a:r>
              <a:rPr lang="en-US" sz="2400" dirty="0">
                <a:solidFill>
                  <a:schemeClr val="accent6">
                    <a:lumMod val="50000"/>
                  </a:schemeClr>
                </a:solidFill>
              </a:rPr>
              <a:t>Assign and maintain privilege restrictions, particularly for critical assets</a:t>
            </a:r>
          </a:p>
          <a:p>
            <a:pPr>
              <a:lnSpc>
                <a:spcPct val="120000"/>
              </a:lnSpc>
              <a:buFont typeface="Wingdings" panose="05000000000000000000" pitchFamily="2" charset="2"/>
              <a:buChar char="ü"/>
            </a:pPr>
            <a:r>
              <a:rPr lang="en-US" sz="2400" dirty="0">
                <a:solidFill>
                  <a:schemeClr val="accent6">
                    <a:lumMod val="50000"/>
                  </a:schemeClr>
                </a:solidFill>
              </a:rPr>
              <a:t>Increase or decrease privilege restrictions based on adversary activities</a:t>
            </a:r>
          </a:p>
        </p:txBody>
      </p:sp>
      <p:pic>
        <p:nvPicPr>
          <p:cNvPr id="13314" name="Picture 2" descr="See the source image">
            <a:extLst>
              <a:ext uri="{FF2B5EF4-FFF2-40B4-BE49-F238E27FC236}">
                <a16:creationId xmlns:a16="http://schemas.microsoft.com/office/drawing/2014/main" id="{D3F5D08D-456D-4B94-9042-F3C54490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7020" y="3429000"/>
            <a:ext cx="1799658" cy="17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90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62291"/>
            <a:ext cx="11185974" cy="1367051"/>
          </a:xfrm>
          <a:ln>
            <a:solidFill>
              <a:schemeClr val="accent5">
                <a:lumMod val="75000"/>
              </a:schemeClr>
            </a:solidFill>
          </a:ln>
        </p:spPr>
        <p:txBody>
          <a:bodyPr>
            <a:noAutofit/>
          </a:bodyPr>
          <a:lstStyle/>
          <a:p>
            <a:pPr marL="0" indent="0" algn="just">
              <a:lnSpc>
                <a:spcPct val="120000"/>
              </a:lnSpc>
              <a:buNone/>
            </a:pPr>
            <a:r>
              <a:rPr lang="en-US" b="1" u="sng" dirty="0"/>
              <a:t>Realignment</a:t>
            </a:r>
            <a:r>
              <a:rPr lang="en-US" dirty="0"/>
              <a:t> is to </a:t>
            </a:r>
            <a:r>
              <a:rPr lang="en-US" i="1" dirty="0">
                <a:solidFill>
                  <a:srgbClr val="0070C0"/>
                </a:solidFill>
              </a:rPr>
              <a:t>align cyber resources with core aspects of mission/business functions</a:t>
            </a:r>
            <a:r>
              <a:rPr lang="en-US" dirty="0"/>
              <a:t>, thus reducing the attack surface. </a:t>
            </a:r>
          </a:p>
        </p:txBody>
      </p:sp>
      <p:sp>
        <p:nvSpPr>
          <p:cNvPr id="8" name="TextBox 7">
            <a:extLst>
              <a:ext uri="{FF2B5EF4-FFF2-40B4-BE49-F238E27FC236}">
                <a16:creationId xmlns:a16="http://schemas.microsoft.com/office/drawing/2014/main" id="{4DFA6ECB-FC22-4B90-97D2-26BD36A0FA6E}"/>
              </a:ext>
            </a:extLst>
          </p:cNvPr>
          <p:cNvSpPr txBox="1"/>
          <p:nvPr/>
        </p:nvSpPr>
        <p:spPr>
          <a:xfrm>
            <a:off x="833973" y="1714686"/>
            <a:ext cx="10761613" cy="4051558"/>
          </a:xfrm>
          <a:prstGeom prst="rect">
            <a:avLst/>
          </a:prstGeom>
          <a:noFill/>
        </p:spPr>
        <p:txBody>
          <a:bodyPr wrap="square">
            <a:spAutoFit/>
          </a:bodyPr>
          <a:lstStyle/>
          <a:p>
            <a:pPr>
              <a:lnSpc>
                <a:spcPct val="120000"/>
              </a:lnSpc>
              <a:buFont typeface="Wingdings" panose="05000000000000000000" pitchFamily="2" charset="2"/>
              <a:buChar char="ü"/>
            </a:pPr>
            <a:r>
              <a:rPr lang="en-US" sz="2400" dirty="0">
                <a:solidFill>
                  <a:schemeClr val="accent6">
                    <a:lumMod val="50000"/>
                  </a:schemeClr>
                </a:solidFill>
              </a:rPr>
              <a:t>Identify mission / business function dependencies on cyber resources</a:t>
            </a:r>
          </a:p>
          <a:p>
            <a:pPr>
              <a:lnSpc>
                <a:spcPct val="120000"/>
              </a:lnSpc>
              <a:buFont typeface="Wingdings" panose="05000000000000000000" pitchFamily="2" charset="2"/>
              <a:buChar char="ü"/>
            </a:pPr>
            <a:r>
              <a:rPr lang="en-US" sz="2400" dirty="0">
                <a:solidFill>
                  <a:schemeClr val="accent6">
                    <a:lumMod val="50000"/>
                  </a:schemeClr>
                </a:solidFill>
              </a:rPr>
              <a:t>Identify non-mission / business function dependencies on or uses of cyber resources</a:t>
            </a:r>
          </a:p>
          <a:p>
            <a:pPr>
              <a:lnSpc>
                <a:spcPct val="120000"/>
              </a:lnSpc>
              <a:buFont typeface="Wingdings" panose="05000000000000000000" pitchFamily="2" charset="2"/>
              <a:buChar char="ü"/>
            </a:pPr>
            <a:r>
              <a:rPr lang="en-US" sz="2400" dirty="0">
                <a:solidFill>
                  <a:schemeClr val="accent6">
                    <a:lumMod val="50000"/>
                  </a:schemeClr>
                </a:solidFill>
              </a:rPr>
              <a:t>Assess mission / business function risks due to dependency on resources shared with non-mission functions</a:t>
            </a:r>
          </a:p>
          <a:p>
            <a:pPr>
              <a:lnSpc>
                <a:spcPct val="120000"/>
              </a:lnSpc>
              <a:buFont typeface="Wingdings" panose="05000000000000000000" pitchFamily="2" charset="2"/>
              <a:buChar char="ü"/>
            </a:pPr>
            <a:r>
              <a:rPr lang="en-US" sz="2400" dirty="0">
                <a:solidFill>
                  <a:schemeClr val="accent6">
                    <a:lumMod val="50000"/>
                  </a:schemeClr>
                </a:solidFill>
              </a:rPr>
              <a:t>Reallocate resources and/or reassign administrative / management responsibility based on risk to mission / business function</a:t>
            </a:r>
          </a:p>
          <a:p>
            <a:pPr>
              <a:lnSpc>
                <a:spcPct val="120000"/>
              </a:lnSpc>
              <a:buFont typeface="Wingdings" panose="05000000000000000000" pitchFamily="2" charset="2"/>
              <a:buChar char="ü"/>
            </a:pPr>
            <a:r>
              <a:rPr lang="en-US" sz="2400" dirty="0">
                <a:solidFill>
                  <a:schemeClr val="accent6">
                    <a:lumMod val="50000"/>
                  </a:schemeClr>
                </a:solidFill>
              </a:rPr>
              <a:t>Identify and remove or replace data feeds and connections for which risks outweigh benefits</a:t>
            </a:r>
          </a:p>
        </p:txBody>
      </p:sp>
    </p:spTree>
    <p:extLst>
      <p:ext uri="{BB962C8B-B14F-4D97-AF65-F5344CB8AC3E}">
        <p14:creationId xmlns:p14="http://schemas.microsoft.com/office/powerpoint/2010/main" val="1047020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483847"/>
            <a:ext cx="11185974" cy="1367051"/>
          </a:xfrm>
          <a:ln>
            <a:solidFill>
              <a:schemeClr val="accent5">
                <a:lumMod val="75000"/>
              </a:schemeClr>
            </a:solidFill>
          </a:ln>
        </p:spPr>
        <p:txBody>
          <a:bodyPr>
            <a:noAutofit/>
          </a:bodyPr>
          <a:lstStyle/>
          <a:p>
            <a:pPr marL="0" indent="0" algn="just">
              <a:lnSpc>
                <a:spcPct val="120000"/>
              </a:lnSpc>
              <a:buNone/>
            </a:pPr>
            <a:r>
              <a:rPr lang="en-US" b="1" u="sng" dirty="0"/>
              <a:t>Redundancy</a:t>
            </a:r>
            <a:r>
              <a:rPr lang="en-US" dirty="0"/>
              <a:t> is to </a:t>
            </a:r>
            <a:r>
              <a:rPr lang="en-US" i="1" dirty="0">
                <a:solidFill>
                  <a:srgbClr val="0070C0"/>
                </a:solidFill>
              </a:rPr>
              <a:t>maintain multiple protected instances </a:t>
            </a:r>
            <a:r>
              <a:rPr lang="en-US" dirty="0"/>
              <a:t>of critical resources (information and services). </a:t>
            </a:r>
          </a:p>
        </p:txBody>
      </p:sp>
      <p:pic>
        <p:nvPicPr>
          <p:cNvPr id="14340" name="Picture 4" descr="See the source image">
            <a:extLst>
              <a:ext uri="{FF2B5EF4-FFF2-40B4-BE49-F238E27FC236}">
                <a16:creationId xmlns:a16="http://schemas.microsoft.com/office/drawing/2014/main" id="{BD709DAA-D8B1-42FD-AFD9-F165BE0BD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810" y="1850898"/>
            <a:ext cx="3619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63C025-752B-4037-A07F-317AA0958292}"/>
              </a:ext>
            </a:extLst>
          </p:cNvPr>
          <p:cNvSpPr txBox="1"/>
          <p:nvPr/>
        </p:nvSpPr>
        <p:spPr>
          <a:xfrm>
            <a:off x="1190417" y="2214558"/>
            <a:ext cx="5993547" cy="3160224"/>
          </a:xfrm>
          <a:prstGeom prst="rect">
            <a:avLst/>
          </a:prstGeom>
          <a:noFill/>
        </p:spPr>
        <p:txBody>
          <a:bodyPr wrap="square">
            <a:spAutoFit/>
          </a:bodyPr>
          <a:lstStyle/>
          <a:p>
            <a:pPr>
              <a:lnSpc>
                <a:spcPct val="120000"/>
              </a:lnSpc>
              <a:buFont typeface="Wingdings" panose="05000000000000000000" pitchFamily="2" charset="2"/>
              <a:buChar char="ü"/>
            </a:pPr>
            <a:r>
              <a:rPr lang="en-US" sz="2800" dirty="0">
                <a:solidFill>
                  <a:schemeClr val="accent6">
                    <a:lumMod val="50000"/>
                  </a:schemeClr>
                </a:solidFill>
              </a:rPr>
              <a:t>Maintain multiple protected instances of hardware</a:t>
            </a:r>
          </a:p>
          <a:p>
            <a:pPr>
              <a:lnSpc>
                <a:spcPct val="120000"/>
              </a:lnSpc>
              <a:buFont typeface="Wingdings" panose="05000000000000000000" pitchFamily="2" charset="2"/>
              <a:buChar char="ü"/>
            </a:pPr>
            <a:r>
              <a:rPr lang="en-US" sz="2800" dirty="0">
                <a:solidFill>
                  <a:schemeClr val="accent6">
                    <a:lumMod val="50000"/>
                  </a:schemeClr>
                </a:solidFill>
              </a:rPr>
              <a:t>Create and maintain multiple protected instances of software</a:t>
            </a:r>
          </a:p>
          <a:p>
            <a:pPr>
              <a:lnSpc>
                <a:spcPct val="120000"/>
              </a:lnSpc>
              <a:buFont typeface="Wingdings" panose="05000000000000000000" pitchFamily="2" charset="2"/>
              <a:buChar char="ü"/>
            </a:pPr>
            <a:r>
              <a:rPr lang="en-US" sz="2800" dirty="0">
                <a:solidFill>
                  <a:schemeClr val="accent6">
                    <a:lumMod val="50000"/>
                  </a:schemeClr>
                </a:solidFill>
              </a:rPr>
              <a:t>Create and maintain multiple protected instances of information</a:t>
            </a:r>
          </a:p>
        </p:txBody>
      </p:sp>
    </p:spTree>
    <p:extLst>
      <p:ext uri="{BB962C8B-B14F-4D97-AF65-F5344CB8AC3E}">
        <p14:creationId xmlns:p14="http://schemas.microsoft.com/office/powerpoint/2010/main" val="1403517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483847"/>
            <a:ext cx="11185974" cy="1730711"/>
          </a:xfrm>
          <a:ln>
            <a:solidFill>
              <a:schemeClr val="accent5">
                <a:lumMod val="75000"/>
              </a:schemeClr>
            </a:solidFill>
          </a:ln>
        </p:spPr>
        <p:txBody>
          <a:bodyPr>
            <a:noAutofit/>
          </a:bodyPr>
          <a:lstStyle/>
          <a:p>
            <a:pPr marL="0" indent="0" algn="just">
              <a:lnSpc>
                <a:spcPct val="120000"/>
              </a:lnSpc>
              <a:buNone/>
            </a:pPr>
            <a:r>
              <a:rPr lang="en-US" b="1" u="sng" dirty="0"/>
              <a:t>Segmentation</a:t>
            </a:r>
            <a:r>
              <a:rPr lang="en-US" dirty="0"/>
              <a:t> is </a:t>
            </a:r>
            <a:r>
              <a:rPr lang="en-US" i="1" dirty="0">
                <a:solidFill>
                  <a:srgbClr val="0070C0"/>
                </a:solidFill>
              </a:rPr>
              <a:t>to separate (logically or physically) components</a:t>
            </a:r>
            <a:r>
              <a:rPr lang="en-US" dirty="0"/>
              <a:t> based on pedigree and/or criticality, to limit the spread of or damage from successful exploits. </a:t>
            </a:r>
          </a:p>
        </p:txBody>
      </p:sp>
      <p:sp>
        <p:nvSpPr>
          <p:cNvPr id="6" name="TextBox 5">
            <a:extLst>
              <a:ext uri="{FF2B5EF4-FFF2-40B4-BE49-F238E27FC236}">
                <a16:creationId xmlns:a16="http://schemas.microsoft.com/office/drawing/2014/main" id="{FF63C025-752B-4037-A07F-317AA0958292}"/>
              </a:ext>
            </a:extLst>
          </p:cNvPr>
          <p:cNvSpPr txBox="1"/>
          <p:nvPr/>
        </p:nvSpPr>
        <p:spPr>
          <a:xfrm>
            <a:off x="873425" y="2516853"/>
            <a:ext cx="5993547" cy="2643159"/>
          </a:xfrm>
          <a:prstGeom prst="rect">
            <a:avLst/>
          </a:prstGeom>
          <a:noFill/>
        </p:spPr>
        <p:txBody>
          <a:bodyPr wrap="square">
            <a:spAutoFit/>
          </a:bodyPr>
          <a:lstStyle/>
          <a:p>
            <a:pPr>
              <a:lnSpc>
                <a:spcPct val="120000"/>
              </a:lnSpc>
              <a:buFont typeface="Wingdings" panose="05000000000000000000" pitchFamily="2" charset="2"/>
              <a:buChar char="ü"/>
            </a:pPr>
            <a:r>
              <a:rPr lang="en-US" sz="2800" dirty="0">
                <a:solidFill>
                  <a:schemeClr val="accent6">
                    <a:lumMod val="50000"/>
                  </a:schemeClr>
                </a:solidFill>
              </a:rPr>
              <a:t>Define an enclave or set of cyber resources with a clear boundary</a:t>
            </a:r>
          </a:p>
          <a:p>
            <a:pPr>
              <a:lnSpc>
                <a:spcPct val="120000"/>
              </a:lnSpc>
              <a:buFont typeface="Wingdings" panose="05000000000000000000" pitchFamily="2" charset="2"/>
              <a:buChar char="ü"/>
            </a:pPr>
            <a:r>
              <a:rPr lang="en-US" sz="2800" dirty="0">
                <a:solidFill>
                  <a:schemeClr val="accent6">
                    <a:lumMod val="50000"/>
                  </a:schemeClr>
                </a:solidFill>
              </a:rPr>
              <a:t>Maintain boundary protections</a:t>
            </a:r>
          </a:p>
          <a:p>
            <a:pPr>
              <a:lnSpc>
                <a:spcPct val="120000"/>
              </a:lnSpc>
              <a:buFont typeface="Wingdings" panose="05000000000000000000" pitchFamily="2" charset="2"/>
              <a:buChar char="ü"/>
            </a:pPr>
            <a:r>
              <a:rPr lang="en-US" sz="2800" dirty="0">
                <a:solidFill>
                  <a:schemeClr val="accent6">
                    <a:lumMod val="50000"/>
                  </a:schemeClr>
                </a:solidFill>
              </a:rPr>
              <a:t>Isolate the enclave or set of cyber resources to contain adversary activities</a:t>
            </a:r>
          </a:p>
        </p:txBody>
      </p:sp>
      <p:pic>
        <p:nvPicPr>
          <p:cNvPr id="15362" name="Picture 2" descr="See the source image">
            <a:extLst>
              <a:ext uri="{FF2B5EF4-FFF2-40B4-BE49-F238E27FC236}">
                <a16:creationId xmlns:a16="http://schemas.microsoft.com/office/drawing/2014/main" id="{B084CACD-8D44-4006-8E68-E175E2EB6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840" y="2516853"/>
            <a:ext cx="2791968" cy="27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7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342900" y="246063"/>
            <a:ext cx="10515600" cy="924370"/>
          </a:xfrm>
        </p:spPr>
        <p:txBody>
          <a:bodyPr>
            <a:normAutofit/>
          </a:bodyPr>
          <a:lstStyle/>
          <a:p>
            <a:r>
              <a:rPr lang="en-US" sz="4800" b="1" dirty="0"/>
              <a:t>Cyber Resilience Techniques</a:t>
            </a:r>
          </a:p>
        </p:txBody>
      </p:sp>
      <p:pic>
        <p:nvPicPr>
          <p:cNvPr id="1026" name="Picture 2">
            <a:extLst>
              <a:ext uri="{FF2B5EF4-FFF2-40B4-BE49-F238E27FC236}">
                <a16:creationId xmlns:a16="http://schemas.microsoft.com/office/drawing/2014/main" id="{82B667FF-5864-4936-BCAB-4493ACBF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021" y="1553908"/>
            <a:ext cx="7675358" cy="4067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F93A13-A5D6-4184-AFB9-78B774C33A0D}"/>
              </a:ext>
            </a:extLst>
          </p:cNvPr>
          <p:cNvSpPr txBox="1"/>
          <p:nvPr/>
        </p:nvSpPr>
        <p:spPr>
          <a:xfrm>
            <a:off x="8734291" y="4842427"/>
            <a:ext cx="3389376" cy="923330"/>
          </a:xfrm>
          <a:prstGeom prst="rect">
            <a:avLst/>
          </a:prstGeom>
          <a:noFill/>
        </p:spPr>
        <p:txBody>
          <a:bodyPr wrap="square">
            <a:spAutoFit/>
          </a:bodyPr>
          <a:lstStyle/>
          <a:p>
            <a:r>
              <a:rPr lang="en-US" i="1" dirty="0">
                <a:solidFill>
                  <a:schemeClr val="accent6">
                    <a:lumMod val="75000"/>
                  </a:schemeClr>
                </a:solidFill>
              </a:rPr>
              <a:t> University of Kansas </a:t>
            </a:r>
            <a:r>
              <a:rPr lang="en-US" i="1" dirty="0" err="1">
                <a:solidFill>
                  <a:schemeClr val="accent6">
                    <a:lumMod val="75000"/>
                  </a:schemeClr>
                </a:solidFill>
              </a:rPr>
              <a:t>ResiliNets</a:t>
            </a:r>
            <a:r>
              <a:rPr lang="en-US" i="1" dirty="0">
                <a:solidFill>
                  <a:schemeClr val="accent6">
                    <a:lumMod val="75000"/>
                  </a:schemeClr>
                </a:solidFill>
              </a:rPr>
              <a:t> Wiki, https://resilinets.org/ (accessed on 26 Dec 2020).</a:t>
            </a:r>
          </a:p>
        </p:txBody>
      </p:sp>
    </p:spTree>
    <p:extLst>
      <p:ext uri="{BB962C8B-B14F-4D97-AF65-F5344CB8AC3E}">
        <p14:creationId xmlns:p14="http://schemas.microsoft.com/office/powerpoint/2010/main" val="3228911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483847"/>
            <a:ext cx="11185974" cy="1730711"/>
          </a:xfrm>
          <a:ln>
            <a:solidFill>
              <a:schemeClr val="accent5">
                <a:lumMod val="75000"/>
              </a:schemeClr>
            </a:solidFill>
          </a:ln>
        </p:spPr>
        <p:txBody>
          <a:bodyPr>
            <a:noAutofit/>
          </a:bodyPr>
          <a:lstStyle/>
          <a:p>
            <a:pPr marL="0" indent="0" algn="just">
              <a:lnSpc>
                <a:spcPct val="120000"/>
              </a:lnSpc>
              <a:buNone/>
            </a:pPr>
            <a:r>
              <a:rPr lang="en-US" b="1" u="sng" dirty="0"/>
              <a:t>Substantiated Integrity</a:t>
            </a:r>
            <a:r>
              <a:rPr lang="en-US" dirty="0"/>
              <a:t> is to </a:t>
            </a:r>
            <a:r>
              <a:rPr lang="en-US" i="1" dirty="0">
                <a:solidFill>
                  <a:srgbClr val="0070C0"/>
                </a:solidFill>
              </a:rPr>
              <a:t>ascertain</a:t>
            </a:r>
            <a:r>
              <a:rPr lang="en-US" dirty="0"/>
              <a:t> that critical services, information stores, information streams, and components </a:t>
            </a:r>
            <a:r>
              <a:rPr lang="en-US" i="1" dirty="0">
                <a:solidFill>
                  <a:srgbClr val="0070C0"/>
                </a:solidFill>
              </a:rPr>
              <a:t>have not been corrupted by an adversary</a:t>
            </a:r>
            <a:r>
              <a:rPr lang="en-US" dirty="0"/>
              <a:t>.</a:t>
            </a:r>
          </a:p>
        </p:txBody>
      </p:sp>
      <p:sp>
        <p:nvSpPr>
          <p:cNvPr id="6" name="TextBox 5">
            <a:extLst>
              <a:ext uri="{FF2B5EF4-FFF2-40B4-BE49-F238E27FC236}">
                <a16:creationId xmlns:a16="http://schemas.microsoft.com/office/drawing/2014/main" id="{FF63C025-752B-4037-A07F-317AA0958292}"/>
              </a:ext>
            </a:extLst>
          </p:cNvPr>
          <p:cNvSpPr txBox="1"/>
          <p:nvPr/>
        </p:nvSpPr>
        <p:spPr>
          <a:xfrm>
            <a:off x="739313" y="2516853"/>
            <a:ext cx="7136719" cy="2643159"/>
          </a:xfrm>
          <a:prstGeom prst="rect">
            <a:avLst/>
          </a:prstGeom>
          <a:noFill/>
        </p:spPr>
        <p:txBody>
          <a:bodyPr wrap="square">
            <a:spAutoFit/>
          </a:bodyPr>
          <a:lstStyle/>
          <a:p>
            <a:pPr algn="just">
              <a:lnSpc>
                <a:spcPct val="120000"/>
              </a:lnSpc>
              <a:buFont typeface="Wingdings" panose="05000000000000000000" pitchFamily="2" charset="2"/>
              <a:buChar char="ü"/>
            </a:pPr>
            <a:r>
              <a:rPr lang="en-US" sz="2800" dirty="0">
                <a:solidFill>
                  <a:schemeClr val="accent6">
                    <a:lumMod val="50000"/>
                  </a:schemeClr>
                </a:solidFill>
              </a:rPr>
              <a:t>Validate data provenance</a:t>
            </a:r>
          </a:p>
          <a:p>
            <a:pPr algn="just">
              <a:lnSpc>
                <a:spcPct val="120000"/>
              </a:lnSpc>
              <a:buFont typeface="Wingdings" panose="05000000000000000000" pitchFamily="2" charset="2"/>
              <a:buChar char="ü"/>
            </a:pPr>
            <a:r>
              <a:rPr lang="en-US" sz="2800" dirty="0">
                <a:solidFill>
                  <a:schemeClr val="accent6">
                    <a:lumMod val="50000"/>
                  </a:schemeClr>
                </a:solidFill>
              </a:rPr>
              <a:t>Validate data integrity / quality to ensure it has not been corrupted</a:t>
            </a:r>
          </a:p>
          <a:p>
            <a:pPr algn="just">
              <a:lnSpc>
                <a:spcPct val="120000"/>
              </a:lnSpc>
              <a:buFont typeface="Wingdings" panose="05000000000000000000" pitchFamily="2" charset="2"/>
              <a:buChar char="ü"/>
            </a:pPr>
            <a:r>
              <a:rPr lang="en-US" sz="2800" dirty="0">
                <a:solidFill>
                  <a:schemeClr val="accent6">
                    <a:lumMod val="50000"/>
                  </a:schemeClr>
                </a:solidFill>
              </a:rPr>
              <a:t>Validate software / service integrity / behavior to ensure it has not been corrupted</a:t>
            </a:r>
          </a:p>
        </p:txBody>
      </p:sp>
      <p:pic>
        <p:nvPicPr>
          <p:cNvPr id="16386" name="Picture 2" descr="See the source image">
            <a:extLst>
              <a:ext uri="{FF2B5EF4-FFF2-40B4-BE49-F238E27FC236}">
                <a16:creationId xmlns:a16="http://schemas.microsoft.com/office/drawing/2014/main" id="{DBBC5144-891B-4EF5-80C5-D4BCF7D00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792" y="2609088"/>
            <a:ext cx="2551176" cy="255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01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959CA-AE06-4CCD-ACC3-BE3B683ED0F9}"/>
              </a:ext>
            </a:extLst>
          </p:cNvPr>
          <p:cNvSpPr>
            <a:spLocks noGrp="1"/>
          </p:cNvSpPr>
          <p:nvPr>
            <p:ph idx="1"/>
          </p:nvPr>
        </p:nvSpPr>
        <p:spPr>
          <a:xfrm>
            <a:off x="621793" y="240007"/>
            <a:ext cx="11185974" cy="1344953"/>
          </a:xfrm>
          <a:ln>
            <a:solidFill>
              <a:schemeClr val="accent5">
                <a:lumMod val="75000"/>
              </a:schemeClr>
            </a:solidFill>
          </a:ln>
        </p:spPr>
        <p:txBody>
          <a:bodyPr>
            <a:noAutofit/>
          </a:bodyPr>
          <a:lstStyle/>
          <a:p>
            <a:pPr marL="0" indent="0" algn="just">
              <a:lnSpc>
                <a:spcPct val="120000"/>
              </a:lnSpc>
              <a:buNone/>
            </a:pPr>
            <a:r>
              <a:rPr lang="en-US" b="1" u="sng" dirty="0"/>
              <a:t>Unpredictability</a:t>
            </a:r>
            <a:r>
              <a:rPr lang="en-US" dirty="0"/>
              <a:t> is to </a:t>
            </a:r>
            <a:r>
              <a:rPr lang="en-US" i="1" dirty="0">
                <a:solidFill>
                  <a:srgbClr val="0070C0"/>
                </a:solidFill>
              </a:rPr>
              <a:t>make changes frequently and randomly</a:t>
            </a:r>
            <a:r>
              <a:rPr lang="en-US" dirty="0"/>
              <a:t>, not just in response to actions by the adversary.</a:t>
            </a:r>
          </a:p>
        </p:txBody>
      </p:sp>
      <p:sp>
        <p:nvSpPr>
          <p:cNvPr id="6" name="TextBox 5">
            <a:extLst>
              <a:ext uri="{FF2B5EF4-FFF2-40B4-BE49-F238E27FC236}">
                <a16:creationId xmlns:a16="http://schemas.microsoft.com/office/drawing/2014/main" id="{FF63C025-752B-4037-A07F-317AA0958292}"/>
              </a:ext>
            </a:extLst>
          </p:cNvPr>
          <p:cNvSpPr txBox="1"/>
          <p:nvPr/>
        </p:nvSpPr>
        <p:spPr>
          <a:xfrm>
            <a:off x="621793" y="1870677"/>
            <a:ext cx="10570463" cy="3677289"/>
          </a:xfrm>
          <a:prstGeom prst="rect">
            <a:avLst/>
          </a:prstGeom>
          <a:noFill/>
        </p:spPr>
        <p:txBody>
          <a:bodyPr wrap="square">
            <a:spAutoFit/>
          </a:bodyPr>
          <a:lstStyle/>
          <a:p>
            <a:pPr algn="just">
              <a:lnSpc>
                <a:spcPct val="120000"/>
              </a:lnSpc>
              <a:buFont typeface="Wingdings" panose="05000000000000000000" pitchFamily="2" charset="2"/>
              <a:buChar char="ü"/>
            </a:pPr>
            <a:r>
              <a:rPr lang="en-US" sz="2800" dirty="0">
                <a:solidFill>
                  <a:schemeClr val="accent6">
                    <a:lumMod val="50000"/>
                  </a:schemeClr>
                </a:solidFill>
              </a:rPr>
              <a:t>Define an implementable set of change parameters (e.g., conditions under which unpredictable changes should not be made, “distance” beyond which a service should not be moved, ranges for frequency of changes)</a:t>
            </a:r>
          </a:p>
          <a:p>
            <a:pPr algn="just">
              <a:lnSpc>
                <a:spcPct val="120000"/>
              </a:lnSpc>
              <a:buFont typeface="Wingdings" panose="05000000000000000000" pitchFamily="2" charset="2"/>
              <a:buChar char="ü"/>
            </a:pPr>
            <a:r>
              <a:rPr lang="en-US" sz="2800" dirty="0">
                <a:solidFill>
                  <a:schemeClr val="accent6">
                    <a:lumMod val="50000"/>
                  </a:schemeClr>
                </a:solidFill>
              </a:rPr>
              <a:t>Reconfigure components and services, use alternative equivalent components or services, or dynamically reposition processing randomly, in accordance with change parameters</a:t>
            </a:r>
          </a:p>
        </p:txBody>
      </p:sp>
    </p:spTree>
    <p:extLst>
      <p:ext uri="{BB962C8B-B14F-4D97-AF65-F5344CB8AC3E}">
        <p14:creationId xmlns:p14="http://schemas.microsoft.com/office/powerpoint/2010/main" val="2787237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E492-FB29-46CD-9438-18D0F7211F58}"/>
              </a:ext>
            </a:extLst>
          </p:cNvPr>
          <p:cNvSpPr>
            <a:spLocks noGrp="1"/>
          </p:cNvSpPr>
          <p:nvPr>
            <p:ph type="title"/>
          </p:nvPr>
        </p:nvSpPr>
        <p:spPr>
          <a:xfrm>
            <a:off x="362712" y="1560577"/>
            <a:ext cx="3233928" cy="2685288"/>
          </a:xfrm>
        </p:spPr>
        <p:txBody>
          <a:bodyPr>
            <a:normAutofit fontScale="90000"/>
          </a:bodyPr>
          <a:lstStyle/>
          <a:p>
            <a:r>
              <a:rPr lang="en-US" b="1" dirty="0"/>
              <a:t>Mapping Cyber Resiliency Practices to Objectives</a:t>
            </a:r>
          </a:p>
        </p:txBody>
      </p:sp>
      <p:pic>
        <p:nvPicPr>
          <p:cNvPr id="7" name="Content Placeholder 6" descr="Table&#10;&#10;Description automatically generated">
            <a:extLst>
              <a:ext uri="{FF2B5EF4-FFF2-40B4-BE49-F238E27FC236}">
                <a16:creationId xmlns:a16="http://schemas.microsoft.com/office/drawing/2014/main" id="{A86BD693-6C08-4CF2-995C-12940211E351}"/>
              </a:ext>
            </a:extLst>
          </p:cNvPr>
          <p:cNvPicPr>
            <a:picLocks noGrp="1" noChangeAspect="1"/>
          </p:cNvPicPr>
          <p:nvPr>
            <p:ph idx="1"/>
          </p:nvPr>
        </p:nvPicPr>
        <p:blipFill rotWithShape="1">
          <a:blip r:embed="rId2"/>
          <a:srcRect t="1899"/>
          <a:stretch/>
        </p:blipFill>
        <p:spPr>
          <a:xfrm>
            <a:off x="3804262" y="438911"/>
            <a:ext cx="8168282" cy="5203929"/>
          </a:xfrm>
        </p:spPr>
      </p:pic>
    </p:spTree>
    <p:extLst>
      <p:ext uri="{BB962C8B-B14F-4D97-AF65-F5344CB8AC3E}">
        <p14:creationId xmlns:p14="http://schemas.microsoft.com/office/powerpoint/2010/main" val="3028917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735A4C4-B299-4A38-82BB-C12CFBCF4A66}"/>
              </a:ext>
            </a:extLst>
          </p:cNvPr>
          <p:cNvSpPr>
            <a:spLocks noGrp="1"/>
          </p:cNvSpPr>
          <p:nvPr>
            <p:ph type="ctrTitle"/>
          </p:nvPr>
        </p:nvSpPr>
        <p:spPr>
          <a:xfrm>
            <a:off x="3045368" y="2043663"/>
            <a:ext cx="6105194" cy="2031055"/>
          </a:xfrm>
        </p:spPr>
        <p:txBody>
          <a:bodyPr>
            <a:normAutofit/>
          </a:bodyPr>
          <a:lstStyle/>
          <a:p>
            <a:r>
              <a:rPr lang="en-US" sz="5400" dirty="0">
                <a:solidFill>
                  <a:srgbClr val="FFFFFF"/>
                </a:solidFill>
              </a:rPr>
              <a:t>Threat Model</a:t>
            </a:r>
          </a:p>
        </p:txBody>
      </p:sp>
    </p:spTree>
    <p:extLst>
      <p:ext uri="{BB962C8B-B14F-4D97-AF65-F5344CB8AC3E}">
        <p14:creationId xmlns:p14="http://schemas.microsoft.com/office/powerpoint/2010/main" val="4045788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B968-04BD-488F-901A-4303836694D1}"/>
              </a:ext>
            </a:extLst>
          </p:cNvPr>
          <p:cNvSpPr>
            <a:spLocks noGrp="1"/>
          </p:cNvSpPr>
          <p:nvPr>
            <p:ph type="title"/>
          </p:nvPr>
        </p:nvSpPr>
        <p:spPr>
          <a:xfrm>
            <a:off x="679704" y="2103437"/>
            <a:ext cx="10515600" cy="1325563"/>
          </a:xfrm>
        </p:spPr>
        <p:txBody>
          <a:bodyPr/>
          <a:lstStyle/>
          <a:p>
            <a:endParaRPr lang="en-US" b="1" dirty="0"/>
          </a:p>
        </p:txBody>
      </p:sp>
      <p:pic>
        <p:nvPicPr>
          <p:cNvPr id="5" name="Picture 4">
            <a:extLst>
              <a:ext uri="{FF2B5EF4-FFF2-40B4-BE49-F238E27FC236}">
                <a16:creationId xmlns:a16="http://schemas.microsoft.com/office/drawing/2014/main" id="{77D98B3D-FFB4-433F-8A08-B027920CA879}"/>
              </a:ext>
            </a:extLst>
          </p:cNvPr>
          <p:cNvPicPr>
            <a:picLocks noChangeAspect="1"/>
          </p:cNvPicPr>
          <p:nvPr/>
        </p:nvPicPr>
        <p:blipFill>
          <a:blip r:embed="rId2"/>
          <a:stretch>
            <a:fillRect/>
          </a:stretch>
        </p:blipFill>
        <p:spPr>
          <a:xfrm>
            <a:off x="0" y="0"/>
            <a:ext cx="12044243" cy="6858000"/>
          </a:xfrm>
          <a:prstGeom prst="rect">
            <a:avLst/>
          </a:prstGeom>
        </p:spPr>
      </p:pic>
    </p:spTree>
    <p:extLst>
      <p:ext uri="{BB962C8B-B14F-4D97-AF65-F5344CB8AC3E}">
        <p14:creationId xmlns:p14="http://schemas.microsoft.com/office/powerpoint/2010/main" val="3433070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B968-04BD-488F-901A-4303836694D1}"/>
              </a:ext>
            </a:extLst>
          </p:cNvPr>
          <p:cNvSpPr>
            <a:spLocks noGrp="1"/>
          </p:cNvSpPr>
          <p:nvPr>
            <p:ph type="title"/>
          </p:nvPr>
        </p:nvSpPr>
        <p:spPr>
          <a:xfrm>
            <a:off x="561594" y="119189"/>
            <a:ext cx="11280648" cy="880555"/>
          </a:xfrm>
        </p:spPr>
        <p:txBody>
          <a:bodyPr/>
          <a:lstStyle/>
          <a:p>
            <a:r>
              <a:rPr lang="en-US" b="1" dirty="0"/>
              <a:t>Cyber Resiliency Goals x Adversary Activities</a:t>
            </a:r>
          </a:p>
        </p:txBody>
      </p:sp>
      <p:pic>
        <p:nvPicPr>
          <p:cNvPr id="4" name="Picture 3">
            <a:extLst>
              <a:ext uri="{FF2B5EF4-FFF2-40B4-BE49-F238E27FC236}">
                <a16:creationId xmlns:a16="http://schemas.microsoft.com/office/drawing/2014/main" id="{7505033E-FA62-40C8-B895-9750655A6761}"/>
              </a:ext>
            </a:extLst>
          </p:cNvPr>
          <p:cNvPicPr>
            <a:picLocks noChangeAspect="1"/>
          </p:cNvPicPr>
          <p:nvPr/>
        </p:nvPicPr>
        <p:blipFill rotWithShape="1">
          <a:blip r:embed="rId2"/>
          <a:srcRect t="1693"/>
          <a:stretch/>
        </p:blipFill>
        <p:spPr>
          <a:xfrm>
            <a:off x="561594" y="1097280"/>
            <a:ext cx="11068812" cy="5663184"/>
          </a:xfrm>
          <a:prstGeom prst="rect">
            <a:avLst/>
          </a:prstGeom>
        </p:spPr>
      </p:pic>
    </p:spTree>
    <p:extLst>
      <p:ext uri="{BB962C8B-B14F-4D97-AF65-F5344CB8AC3E}">
        <p14:creationId xmlns:p14="http://schemas.microsoft.com/office/powerpoint/2010/main" val="3927075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735A4C4-B299-4A38-82BB-C12CFBCF4A66}"/>
              </a:ext>
            </a:extLst>
          </p:cNvPr>
          <p:cNvSpPr>
            <a:spLocks noGrp="1"/>
          </p:cNvSpPr>
          <p:nvPr>
            <p:ph type="ctrTitle"/>
          </p:nvPr>
        </p:nvSpPr>
        <p:spPr>
          <a:xfrm>
            <a:off x="3045368" y="2043663"/>
            <a:ext cx="6105194" cy="2031055"/>
          </a:xfrm>
        </p:spPr>
        <p:txBody>
          <a:bodyPr>
            <a:normAutofit fontScale="90000"/>
          </a:bodyPr>
          <a:lstStyle/>
          <a:p>
            <a:r>
              <a:rPr lang="en-US" sz="5400" dirty="0">
                <a:solidFill>
                  <a:srgbClr val="FFFFFF"/>
                </a:solidFill>
              </a:rPr>
              <a:t>Domains for Applying Cyber Resiliency</a:t>
            </a:r>
          </a:p>
        </p:txBody>
      </p:sp>
    </p:spTree>
    <p:extLst>
      <p:ext uri="{BB962C8B-B14F-4D97-AF65-F5344CB8AC3E}">
        <p14:creationId xmlns:p14="http://schemas.microsoft.com/office/powerpoint/2010/main" val="1984187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075D-DBE3-4673-A913-78F31930C737}"/>
              </a:ext>
            </a:extLst>
          </p:cNvPr>
          <p:cNvSpPr>
            <a:spLocks noGrp="1"/>
          </p:cNvSpPr>
          <p:nvPr>
            <p:ph type="title"/>
          </p:nvPr>
        </p:nvSpPr>
        <p:spPr>
          <a:xfrm>
            <a:off x="838200" y="365125"/>
            <a:ext cx="10515600" cy="671195"/>
          </a:xfrm>
        </p:spPr>
        <p:txBody>
          <a:bodyPr>
            <a:normAutofit fontScale="90000"/>
          </a:bodyPr>
          <a:lstStyle/>
          <a:p>
            <a:r>
              <a:rPr lang="en-US" b="1" dirty="0"/>
              <a:t>Domains</a:t>
            </a:r>
          </a:p>
        </p:txBody>
      </p:sp>
      <p:sp>
        <p:nvSpPr>
          <p:cNvPr id="3" name="Content Placeholder 2">
            <a:extLst>
              <a:ext uri="{FF2B5EF4-FFF2-40B4-BE49-F238E27FC236}">
                <a16:creationId xmlns:a16="http://schemas.microsoft.com/office/drawing/2014/main" id="{C0D42B67-1E52-4D64-9E27-96CF1245B1FD}"/>
              </a:ext>
            </a:extLst>
          </p:cNvPr>
          <p:cNvSpPr>
            <a:spLocks noGrp="1"/>
          </p:cNvSpPr>
          <p:nvPr>
            <p:ph idx="1"/>
          </p:nvPr>
        </p:nvSpPr>
        <p:spPr>
          <a:xfrm>
            <a:off x="1069848" y="1036320"/>
            <a:ext cx="10515600" cy="4355719"/>
          </a:xfrm>
        </p:spPr>
        <p:txBody>
          <a:bodyPr>
            <a:noAutofit/>
          </a:bodyPr>
          <a:lstStyle/>
          <a:p>
            <a:pPr>
              <a:lnSpc>
                <a:spcPct val="120000"/>
              </a:lnSpc>
            </a:pPr>
            <a:r>
              <a:rPr lang="en-US" sz="2200" dirty="0"/>
              <a:t>Organization or enterprise (including governance structures and processes)</a:t>
            </a:r>
          </a:p>
          <a:p>
            <a:pPr>
              <a:lnSpc>
                <a:spcPct val="120000"/>
              </a:lnSpc>
            </a:pPr>
            <a:r>
              <a:rPr lang="en-US" sz="2200" dirty="0"/>
              <a:t>Mission or line of business (local to an organization, or cross-organizational)</a:t>
            </a:r>
          </a:p>
          <a:p>
            <a:pPr>
              <a:lnSpc>
                <a:spcPct val="120000"/>
              </a:lnSpc>
            </a:pPr>
            <a:r>
              <a:rPr lang="en-US" sz="2200" dirty="0"/>
              <a:t>Mission/business process or task (local to an organization, or cross-organizational; when local to an organization, often identified with a business unit or sub-organization)</a:t>
            </a:r>
          </a:p>
          <a:p>
            <a:pPr>
              <a:lnSpc>
                <a:spcPct val="120000"/>
              </a:lnSpc>
            </a:pPr>
            <a:r>
              <a:rPr lang="en-US" sz="2200" dirty="0"/>
              <a:t>Mission task or capability support</a:t>
            </a:r>
          </a:p>
          <a:p>
            <a:pPr lvl="1">
              <a:lnSpc>
                <a:spcPct val="120000"/>
              </a:lnSpc>
            </a:pPr>
            <a:r>
              <a:rPr lang="en-US" sz="2200" dirty="0"/>
              <a:t>Cyber resources (e.g., mission/business segments, systems-of-systems, networks, shared services or infrastructure, systems, databases/knowledge bases)</a:t>
            </a:r>
          </a:p>
          <a:p>
            <a:pPr lvl="1">
              <a:lnSpc>
                <a:spcPct val="120000"/>
              </a:lnSpc>
            </a:pPr>
            <a:r>
              <a:rPr lang="en-US" sz="2200" dirty="0"/>
              <a:t>Personnel (individuals who could be tasked with executing a mission function)</a:t>
            </a:r>
          </a:p>
          <a:p>
            <a:pPr lvl="1">
              <a:lnSpc>
                <a:spcPct val="120000"/>
              </a:lnSpc>
            </a:pPr>
            <a:r>
              <a:rPr lang="en-US" sz="2200" dirty="0"/>
              <a:t>Organizational processes and structures</a:t>
            </a:r>
          </a:p>
          <a:p>
            <a:pPr lvl="1">
              <a:lnSpc>
                <a:spcPct val="120000"/>
              </a:lnSpc>
            </a:pPr>
            <a:r>
              <a:rPr lang="en-US" sz="2200" dirty="0"/>
              <a:t>o Facilities</a:t>
            </a:r>
          </a:p>
        </p:txBody>
      </p:sp>
    </p:spTree>
    <p:extLst>
      <p:ext uri="{BB962C8B-B14F-4D97-AF65-F5344CB8AC3E}">
        <p14:creationId xmlns:p14="http://schemas.microsoft.com/office/powerpoint/2010/main" val="1258620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735A4C4-B299-4A38-82BB-C12CFBCF4A66}"/>
              </a:ext>
            </a:extLst>
          </p:cNvPr>
          <p:cNvSpPr>
            <a:spLocks noGrp="1"/>
          </p:cNvSpPr>
          <p:nvPr>
            <p:ph type="ctrTitle"/>
          </p:nvPr>
        </p:nvSpPr>
        <p:spPr>
          <a:xfrm>
            <a:off x="3045368" y="2043663"/>
            <a:ext cx="6105194" cy="2031055"/>
          </a:xfrm>
        </p:spPr>
        <p:txBody>
          <a:bodyPr>
            <a:normAutofit/>
          </a:bodyPr>
          <a:lstStyle/>
          <a:p>
            <a:r>
              <a:rPr lang="en-US" sz="5400" dirty="0">
                <a:solidFill>
                  <a:srgbClr val="FFFFFF"/>
                </a:solidFill>
              </a:rPr>
              <a:t>Costs Considerations</a:t>
            </a:r>
          </a:p>
        </p:txBody>
      </p:sp>
    </p:spTree>
    <p:extLst>
      <p:ext uri="{BB962C8B-B14F-4D97-AF65-F5344CB8AC3E}">
        <p14:creationId xmlns:p14="http://schemas.microsoft.com/office/powerpoint/2010/main" val="3964311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9587-F66A-45E5-B697-A46AD4513557}"/>
              </a:ext>
            </a:extLst>
          </p:cNvPr>
          <p:cNvSpPr>
            <a:spLocks noGrp="1"/>
          </p:cNvSpPr>
          <p:nvPr>
            <p:ph type="title"/>
          </p:nvPr>
        </p:nvSpPr>
        <p:spPr>
          <a:xfrm>
            <a:off x="240792" y="109093"/>
            <a:ext cx="10515600" cy="1049147"/>
          </a:xfrm>
        </p:spPr>
        <p:txBody>
          <a:bodyPr/>
          <a:lstStyle/>
          <a:p>
            <a:r>
              <a:rPr lang="en-US" b="1" dirty="0"/>
              <a:t>Costs</a:t>
            </a:r>
          </a:p>
        </p:txBody>
      </p:sp>
      <p:sp>
        <p:nvSpPr>
          <p:cNvPr id="3" name="Content Placeholder 2">
            <a:extLst>
              <a:ext uri="{FF2B5EF4-FFF2-40B4-BE49-F238E27FC236}">
                <a16:creationId xmlns:a16="http://schemas.microsoft.com/office/drawing/2014/main" id="{E6D381EF-563B-47AB-81A5-8493BC261D1A}"/>
              </a:ext>
            </a:extLst>
          </p:cNvPr>
          <p:cNvSpPr>
            <a:spLocks noGrp="1"/>
          </p:cNvSpPr>
          <p:nvPr>
            <p:ph idx="1"/>
          </p:nvPr>
        </p:nvSpPr>
        <p:spPr>
          <a:xfrm>
            <a:off x="1069848" y="995992"/>
            <a:ext cx="10515600" cy="4866015"/>
          </a:xfrm>
        </p:spPr>
        <p:txBody>
          <a:bodyPr>
            <a:normAutofit/>
          </a:bodyPr>
          <a:lstStyle/>
          <a:p>
            <a:r>
              <a:rPr lang="en-US" b="1" dirty="0"/>
              <a:t>Initial Costs (I): </a:t>
            </a:r>
            <a:r>
              <a:rPr lang="en-US" dirty="0"/>
              <a:t>required costs to establish the resiliency techniques/technology that support the resiliency objective(s). Includes the development, acquisition, installation, and integration costs. </a:t>
            </a:r>
          </a:p>
          <a:p>
            <a:r>
              <a:rPr lang="en-US" b="1" dirty="0"/>
              <a:t>Support Costs (S): </a:t>
            </a:r>
            <a:r>
              <a:rPr lang="en-US" dirty="0"/>
              <a:t>required costs to maintain and facilitate the effective use of the approach. Support elements include, but are not limited to, CONOPS development, policy development, testing, risk assessment, and training.</a:t>
            </a:r>
          </a:p>
          <a:p>
            <a:r>
              <a:rPr lang="en-US" b="1" dirty="0"/>
              <a:t>Consequential Costs and Benefits (C): </a:t>
            </a:r>
            <a:r>
              <a:rPr lang="en-US" dirty="0"/>
              <a:t>The consequences of using the approach can be positive (benefits) or negative (costs) and can apply to all stakeholders or only to selected stakeholders. </a:t>
            </a:r>
          </a:p>
        </p:txBody>
      </p:sp>
    </p:spTree>
    <p:extLst>
      <p:ext uri="{BB962C8B-B14F-4D97-AF65-F5344CB8AC3E}">
        <p14:creationId xmlns:p14="http://schemas.microsoft.com/office/powerpoint/2010/main" val="125096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016709"/>
          </a:xfrm>
        </p:spPr>
        <p:txBody>
          <a:bodyPr>
            <a:normAutofit/>
          </a:bodyPr>
          <a:lstStyle/>
          <a:p>
            <a:r>
              <a:rPr lang="en-US" sz="5400" b="1" dirty="0"/>
              <a:t>Cyber Resilience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740664" y="1262629"/>
            <a:ext cx="10390632" cy="3625606"/>
          </a:xfrm>
        </p:spPr>
        <p:txBody>
          <a:bodyPr>
            <a:normAutofit/>
          </a:bodyPr>
          <a:lstStyle/>
          <a:p>
            <a:pPr algn="just">
              <a:lnSpc>
                <a:spcPct val="150000"/>
              </a:lnSpc>
              <a:buFont typeface="Wingdings" panose="05000000000000000000" pitchFamily="2" charset="2"/>
              <a:buChar char="ü"/>
            </a:pPr>
            <a:r>
              <a:rPr lang="en-US" sz="3600" b="1" dirty="0"/>
              <a:t>Proactive techniques: </a:t>
            </a:r>
            <a:r>
              <a:rPr lang="en-US" sz="3600" dirty="0"/>
              <a:t>architectural or inherent and exist prior to attack.</a:t>
            </a:r>
          </a:p>
          <a:p>
            <a:pPr algn="just">
              <a:lnSpc>
                <a:spcPct val="150000"/>
              </a:lnSpc>
              <a:buFont typeface="Wingdings" panose="05000000000000000000" pitchFamily="2" charset="2"/>
              <a:buChar char="ü"/>
            </a:pPr>
            <a:r>
              <a:rPr lang="en-US" sz="3600" b="1" dirty="0"/>
              <a:t>Reactive techniques:</a:t>
            </a:r>
            <a:r>
              <a:rPr lang="en-US" sz="3600" dirty="0"/>
              <a:t> invoked in response to an attack. </a:t>
            </a:r>
          </a:p>
        </p:txBody>
      </p:sp>
      <p:sp>
        <p:nvSpPr>
          <p:cNvPr id="10" name="TextBox 9">
            <a:extLst>
              <a:ext uri="{FF2B5EF4-FFF2-40B4-BE49-F238E27FC236}">
                <a16:creationId xmlns:a16="http://schemas.microsoft.com/office/drawing/2014/main" id="{364CF56E-F1EA-49C2-A73D-F6E27D832B6E}"/>
              </a:ext>
            </a:extLst>
          </p:cNvPr>
          <p:cNvSpPr txBox="1"/>
          <p:nvPr/>
        </p:nvSpPr>
        <p:spPr>
          <a:xfrm>
            <a:off x="6818376" y="4635543"/>
            <a:ext cx="4632960" cy="954107"/>
          </a:xfrm>
          <a:prstGeom prst="rect">
            <a:avLst/>
          </a:prstGeom>
          <a:noFill/>
        </p:spPr>
        <p:txBody>
          <a:bodyPr wrap="square">
            <a:spAutoFit/>
          </a:bodyPr>
          <a:lstStyle/>
          <a:p>
            <a:r>
              <a:rPr lang="en-US" sz="1400" b="0" i="1" dirty="0">
                <a:solidFill>
                  <a:schemeClr val="accent6">
                    <a:lumMod val="50000"/>
                  </a:schemeClr>
                </a:solidFill>
                <a:effectLst/>
                <a:latin typeface="Arial" panose="020B0604020202020204" pitchFamily="34" charset="0"/>
              </a:rPr>
              <a:t>GOLDMAN, Harriet; MCQUAID, Rosalie; PICCIOTTO, Jeffrey. Cyber resilience for mission assurance. In: </a:t>
            </a:r>
            <a:r>
              <a:rPr lang="en-US" sz="1400" b="1" i="1" dirty="0">
                <a:solidFill>
                  <a:schemeClr val="accent6">
                    <a:lumMod val="50000"/>
                  </a:schemeClr>
                </a:solidFill>
                <a:effectLst/>
                <a:latin typeface="Arial" panose="020B0604020202020204" pitchFamily="34" charset="0"/>
              </a:rPr>
              <a:t>2011 IEEE International Conference on Technologies for Homeland Security (HST)</a:t>
            </a:r>
            <a:r>
              <a:rPr lang="en-US" sz="1400" b="0" i="1" dirty="0">
                <a:solidFill>
                  <a:schemeClr val="accent6">
                    <a:lumMod val="50000"/>
                  </a:schemeClr>
                </a:solidFill>
                <a:effectLst/>
                <a:latin typeface="Arial" panose="020B0604020202020204" pitchFamily="34" charset="0"/>
              </a:rPr>
              <a:t>. IEEE, 2011. p. 236-241.</a:t>
            </a:r>
            <a:endParaRPr lang="en-US" sz="1400" i="1" dirty="0">
              <a:solidFill>
                <a:schemeClr val="accent6">
                  <a:lumMod val="50000"/>
                </a:schemeClr>
              </a:solidFill>
            </a:endParaRPr>
          </a:p>
        </p:txBody>
      </p:sp>
    </p:spTree>
    <p:extLst>
      <p:ext uri="{BB962C8B-B14F-4D97-AF65-F5344CB8AC3E}">
        <p14:creationId xmlns:p14="http://schemas.microsoft.com/office/powerpoint/2010/main" val="2751479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016709"/>
          </a:xfrm>
        </p:spPr>
        <p:txBody>
          <a:bodyPr>
            <a:normAutofit/>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460248" y="1255776"/>
            <a:ext cx="5818632" cy="4114043"/>
          </a:xfrm>
        </p:spPr>
        <p:txBody>
          <a:bodyPr>
            <a:normAutofit fontScale="92500" lnSpcReduction="10000"/>
          </a:bodyPr>
          <a:lstStyle/>
          <a:p>
            <a:pPr marL="0" indent="0">
              <a:lnSpc>
                <a:spcPct val="150000"/>
              </a:lnSpc>
              <a:buNone/>
            </a:pPr>
            <a:r>
              <a:rPr lang="en-US" sz="2900" b="1" dirty="0"/>
              <a:t>Segmentation, Isolation, Containment:</a:t>
            </a:r>
            <a:r>
              <a:rPr lang="en-US" sz="2900" dirty="0"/>
              <a:t> require modifying the system architecture, e.g., by </a:t>
            </a:r>
            <a:r>
              <a:rPr lang="en-US" sz="2900" b="1" dirty="0"/>
              <a:t>partitioning off components</a:t>
            </a:r>
            <a:r>
              <a:rPr lang="en-US" sz="2900" dirty="0"/>
              <a:t> of dubious pedigree from those trusted to </a:t>
            </a:r>
            <a:r>
              <a:rPr lang="en-US" sz="2900" b="1" dirty="0"/>
              <a:t>reduce the attack surface and limit the damage</a:t>
            </a:r>
            <a:r>
              <a:rPr lang="en-US" sz="2900" dirty="0"/>
              <a:t> of exploits when they occur.</a:t>
            </a:r>
          </a:p>
        </p:txBody>
      </p:sp>
      <p:sp>
        <p:nvSpPr>
          <p:cNvPr id="3" name="TextBox 2">
            <a:extLst>
              <a:ext uri="{FF2B5EF4-FFF2-40B4-BE49-F238E27FC236}">
                <a16:creationId xmlns:a16="http://schemas.microsoft.com/office/drawing/2014/main" id="{0BEDB0FA-A689-4EF3-B9C7-979C709CB003}"/>
              </a:ext>
            </a:extLst>
          </p:cNvPr>
          <p:cNvSpPr txBox="1"/>
          <p:nvPr/>
        </p:nvSpPr>
        <p:spPr>
          <a:xfrm>
            <a:off x="7456499" y="5019785"/>
            <a:ext cx="3260701" cy="369332"/>
          </a:xfrm>
          <a:prstGeom prst="rect">
            <a:avLst/>
          </a:prstGeom>
          <a:noFill/>
        </p:spPr>
        <p:txBody>
          <a:bodyPr wrap="none" rtlCol="0">
            <a:spAutoFit/>
          </a:bodyPr>
          <a:lstStyle/>
          <a:p>
            <a:r>
              <a:rPr lang="en-US" dirty="0"/>
              <a:t>Example: Network Segmentation</a:t>
            </a:r>
          </a:p>
        </p:txBody>
      </p:sp>
      <p:pic>
        <p:nvPicPr>
          <p:cNvPr id="4100" name="Picture 4" descr="See the source image">
            <a:extLst>
              <a:ext uri="{FF2B5EF4-FFF2-40B4-BE49-F238E27FC236}">
                <a16:creationId xmlns:a16="http://schemas.microsoft.com/office/drawing/2014/main" id="{E462B2BE-7BA4-46E2-9689-ED26B94BA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751" y="841371"/>
            <a:ext cx="5208841" cy="401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8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3F7D-2CEF-4E4A-8A92-0A1AEB02C5EE}"/>
              </a:ext>
            </a:extLst>
          </p:cNvPr>
          <p:cNvSpPr>
            <a:spLocks noGrp="1"/>
          </p:cNvSpPr>
          <p:nvPr>
            <p:ph type="title"/>
          </p:nvPr>
        </p:nvSpPr>
        <p:spPr>
          <a:xfrm>
            <a:off x="460248" y="92763"/>
            <a:ext cx="10515600" cy="1016709"/>
          </a:xfrm>
        </p:spPr>
        <p:txBody>
          <a:bodyPr>
            <a:normAutofit/>
          </a:bodyPr>
          <a:lstStyle/>
          <a:p>
            <a:r>
              <a:rPr lang="en-US" sz="5400" b="1" dirty="0"/>
              <a:t>Proactive Techniques</a:t>
            </a:r>
          </a:p>
        </p:txBody>
      </p:sp>
      <p:sp>
        <p:nvSpPr>
          <p:cNvPr id="4" name="Content Placeholder 3">
            <a:extLst>
              <a:ext uri="{FF2B5EF4-FFF2-40B4-BE49-F238E27FC236}">
                <a16:creationId xmlns:a16="http://schemas.microsoft.com/office/drawing/2014/main" id="{7497B7A4-5F71-4BB5-AC87-E23837B2AE4E}"/>
              </a:ext>
            </a:extLst>
          </p:cNvPr>
          <p:cNvSpPr>
            <a:spLocks noGrp="1"/>
          </p:cNvSpPr>
          <p:nvPr>
            <p:ph idx="1"/>
          </p:nvPr>
        </p:nvSpPr>
        <p:spPr>
          <a:xfrm>
            <a:off x="900684" y="1109472"/>
            <a:ext cx="5085588" cy="4479803"/>
          </a:xfrm>
        </p:spPr>
        <p:txBody>
          <a:bodyPr>
            <a:normAutofit lnSpcReduction="10000"/>
          </a:bodyPr>
          <a:lstStyle/>
          <a:p>
            <a:pPr marL="0" indent="0">
              <a:lnSpc>
                <a:spcPct val="150000"/>
              </a:lnSpc>
              <a:buNone/>
            </a:pPr>
            <a:r>
              <a:rPr lang="en-US" sz="2900" b="1" dirty="0"/>
              <a:t>Moving Target and distributedness:</a:t>
            </a:r>
            <a:r>
              <a:rPr lang="en-US" sz="2900" dirty="0"/>
              <a:t> When critical processing is distributed, the </a:t>
            </a:r>
            <a:r>
              <a:rPr lang="en-US" sz="2900" i="1" u="sng" dirty="0"/>
              <a:t>attacker must know all the locations and attack them all </a:t>
            </a:r>
            <a:r>
              <a:rPr lang="en-US" sz="2900" dirty="0"/>
              <a:t>to deny the service or corrupt the capability.</a:t>
            </a:r>
          </a:p>
        </p:txBody>
      </p:sp>
      <p:pic>
        <p:nvPicPr>
          <p:cNvPr id="5122" name="Picture 2" descr="See the source image">
            <a:extLst>
              <a:ext uri="{FF2B5EF4-FFF2-40B4-BE49-F238E27FC236}">
                <a16:creationId xmlns:a16="http://schemas.microsoft.com/office/drawing/2014/main" id="{BEFA7450-0D87-4FDC-BF2F-B2D9B3303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708" y="1109472"/>
            <a:ext cx="46291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7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4873</TotalTime>
  <Words>3756</Words>
  <Application>Microsoft Office PowerPoint</Application>
  <PresentationFormat>Widescreen</PresentationFormat>
  <Paragraphs>231</Paragraphs>
  <Slides>70</Slides>
  <Notes>2</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70</vt:i4>
      </vt:variant>
    </vt:vector>
  </HeadingPairs>
  <TitlesOfParts>
    <vt:vector size="79" baseType="lpstr">
      <vt:lpstr>Abadi</vt:lpstr>
      <vt:lpstr>Aharoni</vt:lpstr>
      <vt:lpstr>Arial</vt:lpstr>
      <vt:lpstr>Calibri</vt:lpstr>
      <vt:lpstr>Courier New</vt:lpstr>
      <vt:lpstr>Roboto</vt:lpstr>
      <vt:lpstr>Wingdings</vt:lpstr>
      <vt:lpstr>Office Theme</vt:lpstr>
      <vt:lpstr>1_Office Theme</vt:lpstr>
      <vt:lpstr>Computational Intelligence (TC2027)</vt:lpstr>
      <vt:lpstr>Cyber Resilience Engineering</vt:lpstr>
      <vt:lpstr>General Concepts of Cyber Resilience</vt:lpstr>
      <vt:lpstr>What is Cyber Resilience?</vt:lpstr>
      <vt:lpstr>Cyber Resilience Levels</vt:lpstr>
      <vt:lpstr>Cyber Resilience Techniques</vt:lpstr>
      <vt:lpstr>Cyber Resilience Techniques</vt:lpstr>
      <vt:lpstr>Proactive Techniques</vt:lpstr>
      <vt:lpstr>Proactive Techniques</vt:lpstr>
      <vt:lpstr>Proactive Techniques</vt:lpstr>
      <vt:lpstr>Proactive Techniques</vt:lpstr>
      <vt:lpstr>Proactive Techniques</vt:lpstr>
      <vt:lpstr>Proactive Techniques</vt:lpstr>
      <vt:lpstr>Reactive Techniques</vt:lpstr>
      <vt:lpstr>Reactive Techniques</vt:lpstr>
      <vt:lpstr>Reactive Techniques</vt:lpstr>
      <vt:lpstr>Reactive Techniques</vt:lpstr>
      <vt:lpstr>Reactive Techniques</vt:lpstr>
      <vt:lpstr>Reactive Techniques</vt:lpstr>
      <vt:lpstr>Reactive Techniques</vt:lpstr>
      <vt:lpstr>MITRE Cyber Resiliency Engineering Framework</vt:lpstr>
      <vt:lpstr>Cyber Mission Assurance Engineering (MAE)</vt:lpstr>
      <vt:lpstr>MITRE Cyber MAE Methodology Review</vt:lpstr>
      <vt:lpstr>MITRE Cyber MAE Methodology Review</vt:lpstr>
      <vt:lpstr>MITRE Cyber MAE Methodology Review</vt:lpstr>
      <vt:lpstr>Apresentação do PowerPoint</vt:lpstr>
      <vt:lpstr>Cyber Resilience Engineering</vt:lpstr>
      <vt:lpstr>Concepts - Cyber Threats</vt:lpstr>
      <vt:lpstr>Concepts - Cyber Kill Chain</vt:lpstr>
      <vt:lpstr>Concepts - Cyber Resilience</vt:lpstr>
      <vt:lpstr>Concepts - Cyber Resilience</vt:lpstr>
      <vt:lpstr>Cyber Resilience Engineering</vt:lpstr>
      <vt:lpstr>Cyber Resilience Engineering</vt:lpstr>
      <vt:lpstr>Cyber Resilience Engineering</vt:lpstr>
      <vt:lpstr>Core Components of Cyber Resilience Engineering Framework</vt:lpstr>
      <vt:lpstr>Core Components of Cyber Resilience Engineering Framework</vt:lpstr>
      <vt:lpstr>Core Components of Cyber Resilience Engineering Framework</vt:lpstr>
      <vt:lpstr>Core Components of Cyber Resilience Engineering Framework</vt:lpstr>
      <vt:lpstr>Goals, Objectives &amp; Practices </vt:lpstr>
      <vt:lpstr>Core Components of Cyber Resilience Engineering Framework</vt:lpstr>
      <vt:lpstr>Elements of Cyber Resilience</vt:lpstr>
      <vt:lpstr>Cyber Resilience Goals</vt:lpstr>
      <vt:lpstr>Cyber Resiliency Goals and Objectives</vt:lpstr>
      <vt:lpstr>Cyber Resiliency Objectives</vt:lpstr>
      <vt:lpstr>Cyber Resiliency Objectives</vt:lpstr>
      <vt:lpstr>Cyber Resiliency Objectives</vt:lpstr>
      <vt:lpstr>Cyber Resilience Practices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Mapping Cyber Resiliency Practices to Objectives</vt:lpstr>
      <vt:lpstr>Threat Model</vt:lpstr>
      <vt:lpstr>Apresentação do PowerPoint</vt:lpstr>
      <vt:lpstr>Cyber Resiliency Goals x Adversary Activities</vt:lpstr>
      <vt:lpstr>Domains for Applying Cyber Resiliency</vt:lpstr>
      <vt:lpstr>Domains</vt:lpstr>
      <vt:lpstr>Costs Considerations</vt:lpstr>
      <vt:lpstr>Costs</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15</cp:revision>
  <dcterms:created xsi:type="dcterms:W3CDTF">2021-01-13T19:01:52Z</dcterms:created>
  <dcterms:modified xsi:type="dcterms:W3CDTF">2021-06-01T17:06:05Z</dcterms:modified>
</cp:coreProperties>
</file>